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35"/>
  </p:notesMasterIdLst>
  <p:sldIdLst>
    <p:sldId id="256" r:id="rId9"/>
    <p:sldId id="259" r:id="rId10"/>
    <p:sldId id="258" r:id="rId11"/>
    <p:sldId id="260" r:id="rId12"/>
    <p:sldId id="290" r:id="rId13"/>
    <p:sldId id="280" r:id="rId14"/>
    <p:sldId id="281" r:id="rId15"/>
    <p:sldId id="286" r:id="rId16"/>
    <p:sldId id="287" r:id="rId17"/>
    <p:sldId id="282" r:id="rId18"/>
    <p:sldId id="291" r:id="rId19"/>
    <p:sldId id="292" r:id="rId20"/>
    <p:sldId id="266" r:id="rId21"/>
    <p:sldId id="293" r:id="rId22"/>
    <p:sldId id="267" r:id="rId23"/>
    <p:sldId id="270" r:id="rId24"/>
    <p:sldId id="271" r:id="rId25"/>
    <p:sldId id="294" r:id="rId26"/>
    <p:sldId id="295" r:id="rId27"/>
    <p:sldId id="272" r:id="rId28"/>
    <p:sldId id="288" r:id="rId29"/>
    <p:sldId id="289" r:id="rId30"/>
    <p:sldId id="276" r:id="rId31"/>
    <p:sldId id="278" r:id="rId32"/>
    <p:sldId id="296" r:id="rId33"/>
    <p:sldId id="27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85" autoAdjust="0"/>
  </p:normalViewPr>
  <p:slideViewPr>
    <p:cSldViewPr>
      <p:cViewPr>
        <p:scale>
          <a:sx n="88" d="100"/>
          <a:sy n="88" d="100"/>
        </p:scale>
        <p:origin x="-230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A8764-38DD-475C-8950-3EE42656262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224BB2-6461-4220-B9F9-9C58D02FCEC4}">
      <dgm:prSet phldrT="[Text]"/>
      <dgm:spPr/>
      <dgm:t>
        <a:bodyPr/>
        <a:lstStyle/>
        <a:p>
          <a:r>
            <a:rPr lang="ru-RU" dirty="0" smtClean="0"/>
            <a:t>подача заявления </a:t>
          </a:r>
          <a:endParaRPr lang="ru-RU" dirty="0"/>
        </a:p>
      </dgm:t>
    </dgm:pt>
    <dgm:pt modelId="{539FED5A-C1EC-432F-A52F-F3527D655830}" type="parTrans" cxnId="{18C38AD1-8FAB-422F-AF0A-84470FC6F409}">
      <dgm:prSet/>
      <dgm:spPr/>
      <dgm:t>
        <a:bodyPr/>
        <a:lstStyle/>
        <a:p>
          <a:endParaRPr lang="ru-RU"/>
        </a:p>
      </dgm:t>
    </dgm:pt>
    <dgm:pt modelId="{F4768217-8B3E-4243-B5F1-02F891BB8069}" type="sibTrans" cxnId="{18C38AD1-8FAB-422F-AF0A-84470FC6F409}">
      <dgm:prSet/>
      <dgm:spPr/>
      <dgm:t>
        <a:bodyPr/>
        <a:lstStyle/>
        <a:p>
          <a:endParaRPr lang="ru-RU"/>
        </a:p>
      </dgm:t>
    </dgm:pt>
    <dgm:pt modelId="{10243F8F-4745-4AF2-9F84-134245E09AAF}">
      <dgm:prSet phldrT="[Text]"/>
      <dgm:spPr/>
      <dgm:t>
        <a:bodyPr/>
        <a:lstStyle/>
        <a:p>
          <a:r>
            <a:rPr lang="ru-RU" dirty="0" smtClean="0"/>
            <a:t>родителями (законными представителями) детей</a:t>
          </a:r>
          <a:endParaRPr lang="ru-RU" dirty="0"/>
        </a:p>
      </dgm:t>
    </dgm:pt>
    <dgm:pt modelId="{4004B116-F16B-4463-8466-2F2670C60792}" type="parTrans" cxnId="{279586EE-BE48-4A07-B8D0-3E4E844C05B1}">
      <dgm:prSet/>
      <dgm:spPr/>
      <dgm:t>
        <a:bodyPr/>
        <a:lstStyle/>
        <a:p>
          <a:endParaRPr lang="ru-RU"/>
        </a:p>
      </dgm:t>
    </dgm:pt>
    <dgm:pt modelId="{1328520E-9171-4D6F-82C0-C9B51C649C5F}" type="sibTrans" cxnId="{279586EE-BE48-4A07-B8D0-3E4E844C05B1}">
      <dgm:prSet/>
      <dgm:spPr/>
      <dgm:t>
        <a:bodyPr/>
        <a:lstStyle/>
        <a:p>
          <a:endParaRPr lang="ru-RU"/>
        </a:p>
      </dgm:t>
    </dgm:pt>
    <dgm:pt modelId="{2AA4336B-3B6E-46F1-8B14-113DA1E9EAC6}">
      <dgm:prSet phldrT="[Text]"/>
      <dgm:spPr/>
      <dgm:t>
        <a:bodyPr/>
        <a:lstStyle/>
        <a:p>
          <a:r>
            <a:rPr lang="ru-RU" dirty="0" smtClean="0"/>
            <a:t>предоставление документов </a:t>
          </a:r>
          <a:endParaRPr lang="ru-RU" dirty="0"/>
        </a:p>
      </dgm:t>
    </dgm:pt>
    <dgm:pt modelId="{8C01A932-1E56-48AC-ADCA-EFCAEB428B64}" type="parTrans" cxnId="{C72E1226-EE7F-4D61-A1CE-EADC1A209058}">
      <dgm:prSet/>
      <dgm:spPr/>
      <dgm:t>
        <a:bodyPr/>
        <a:lstStyle/>
        <a:p>
          <a:endParaRPr lang="ru-RU"/>
        </a:p>
      </dgm:t>
    </dgm:pt>
    <dgm:pt modelId="{103E105C-14AC-4103-8DB3-C95C4CB3443B}" type="sibTrans" cxnId="{C72E1226-EE7F-4D61-A1CE-EADC1A209058}">
      <dgm:prSet/>
      <dgm:spPr/>
      <dgm:t>
        <a:bodyPr/>
        <a:lstStyle/>
        <a:p>
          <a:endParaRPr lang="ru-RU"/>
        </a:p>
      </dgm:t>
    </dgm:pt>
    <dgm:pt modelId="{F697692B-9045-4661-9BAD-B310F6CF90C3}">
      <dgm:prSet phldrT="[Text]"/>
      <dgm:spPr/>
      <dgm:t>
        <a:bodyPr/>
        <a:lstStyle/>
        <a:p>
          <a:r>
            <a:rPr lang="ru-RU" dirty="0" smtClean="0"/>
            <a:t>в образовательную организацию</a:t>
          </a:r>
          <a:endParaRPr lang="ru-RU" dirty="0"/>
        </a:p>
      </dgm:t>
    </dgm:pt>
    <dgm:pt modelId="{A7E625DB-671D-4FC5-AE15-E7EA4211F3BE}" type="parTrans" cxnId="{146A34B7-AC05-455E-83F1-E7B8D55084D9}">
      <dgm:prSet/>
      <dgm:spPr/>
      <dgm:t>
        <a:bodyPr/>
        <a:lstStyle/>
        <a:p>
          <a:endParaRPr lang="ru-RU"/>
        </a:p>
      </dgm:t>
    </dgm:pt>
    <dgm:pt modelId="{43057863-CDDD-43DA-9479-4660137B84E6}" type="sibTrans" cxnId="{146A34B7-AC05-455E-83F1-E7B8D55084D9}">
      <dgm:prSet/>
      <dgm:spPr/>
      <dgm:t>
        <a:bodyPr/>
        <a:lstStyle/>
        <a:p>
          <a:endParaRPr lang="ru-RU"/>
        </a:p>
      </dgm:t>
    </dgm:pt>
    <dgm:pt modelId="{F2137B0D-1B26-4439-89FB-735270BED8DC}">
      <dgm:prSet phldrT="[Text]"/>
      <dgm:spPr/>
      <dgm:t>
        <a:bodyPr/>
        <a:lstStyle/>
        <a:p>
          <a:r>
            <a:rPr lang="ru-RU" dirty="0" smtClean="0"/>
            <a:t>принятие решения </a:t>
          </a:r>
          <a:endParaRPr lang="ru-RU" dirty="0"/>
        </a:p>
      </dgm:t>
    </dgm:pt>
    <dgm:pt modelId="{0FB25BEE-9C6D-445F-BC6E-FBCCB1A0DAB5}" type="parTrans" cxnId="{FA6B39F7-6823-46ED-8A0E-D7220B42700A}">
      <dgm:prSet/>
      <dgm:spPr/>
      <dgm:t>
        <a:bodyPr/>
        <a:lstStyle/>
        <a:p>
          <a:endParaRPr lang="ru-RU"/>
        </a:p>
      </dgm:t>
    </dgm:pt>
    <dgm:pt modelId="{AD054287-2DE9-4644-8EB3-15B137292DDB}" type="sibTrans" cxnId="{FA6B39F7-6823-46ED-8A0E-D7220B42700A}">
      <dgm:prSet/>
      <dgm:spPr/>
      <dgm:t>
        <a:bodyPr/>
        <a:lstStyle/>
        <a:p>
          <a:endParaRPr lang="ru-RU"/>
        </a:p>
      </dgm:t>
    </dgm:pt>
    <dgm:pt modelId="{970B4A5D-4FB2-4A0C-B7AE-B6F0A558E8EF}">
      <dgm:prSet phldrT="[Text]"/>
      <dgm:spPr/>
      <dgm:t>
        <a:bodyPr/>
        <a:lstStyle/>
        <a:p>
          <a:r>
            <a:rPr lang="ru-RU" dirty="0" smtClean="0"/>
            <a:t>о зачислении ребенка в первый класс или об отказе в зачислении.</a:t>
          </a:r>
          <a:endParaRPr lang="ru-RU" dirty="0"/>
        </a:p>
      </dgm:t>
    </dgm:pt>
    <dgm:pt modelId="{0B8D06EF-5031-4E6A-829F-A5F259BD0E0B}" type="parTrans" cxnId="{45DE0E98-1BF6-4D5D-87E4-FEDB166E5F7E}">
      <dgm:prSet/>
      <dgm:spPr/>
      <dgm:t>
        <a:bodyPr/>
        <a:lstStyle/>
        <a:p>
          <a:endParaRPr lang="ru-RU"/>
        </a:p>
      </dgm:t>
    </dgm:pt>
    <dgm:pt modelId="{8A361CC8-E8E8-4DE5-9621-A1B87F305899}" type="sibTrans" cxnId="{45DE0E98-1BF6-4D5D-87E4-FEDB166E5F7E}">
      <dgm:prSet/>
      <dgm:spPr/>
      <dgm:t>
        <a:bodyPr/>
        <a:lstStyle/>
        <a:p>
          <a:endParaRPr lang="ru-RU"/>
        </a:p>
      </dgm:t>
    </dgm:pt>
    <dgm:pt modelId="{501770F0-5D5C-404E-9EDC-D539D5C3F17F}" type="pres">
      <dgm:prSet presAssocID="{AA1A8764-38DD-475C-8950-3EE4265626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4EB50B-1F04-4437-A157-9D0619685958}" type="pres">
      <dgm:prSet presAssocID="{F2137B0D-1B26-4439-89FB-735270BED8DC}" presName="boxAndChildren" presStyleCnt="0"/>
      <dgm:spPr/>
    </dgm:pt>
    <dgm:pt modelId="{9CA835FC-049B-4776-BB06-2EBCF36F8F5D}" type="pres">
      <dgm:prSet presAssocID="{F2137B0D-1B26-4439-89FB-735270BED8DC}" presName="parentTextBox" presStyleLbl="node1" presStyleIdx="0" presStyleCnt="3"/>
      <dgm:spPr/>
      <dgm:t>
        <a:bodyPr/>
        <a:lstStyle/>
        <a:p>
          <a:endParaRPr lang="ru-RU"/>
        </a:p>
      </dgm:t>
    </dgm:pt>
    <dgm:pt modelId="{A60A1EE3-0929-4BDD-95F9-423BA02D3F99}" type="pres">
      <dgm:prSet presAssocID="{F2137B0D-1B26-4439-89FB-735270BED8DC}" presName="entireBox" presStyleLbl="node1" presStyleIdx="0" presStyleCnt="3"/>
      <dgm:spPr/>
      <dgm:t>
        <a:bodyPr/>
        <a:lstStyle/>
        <a:p>
          <a:endParaRPr lang="ru-RU"/>
        </a:p>
      </dgm:t>
    </dgm:pt>
    <dgm:pt modelId="{1CB4CD74-CBB5-474C-AFF4-BA5CC029BF1D}" type="pres">
      <dgm:prSet presAssocID="{F2137B0D-1B26-4439-89FB-735270BED8DC}" presName="descendantBox" presStyleCnt="0"/>
      <dgm:spPr/>
    </dgm:pt>
    <dgm:pt modelId="{1714642A-6A5D-4897-BC49-4F45F135CCF6}" type="pres">
      <dgm:prSet presAssocID="{970B4A5D-4FB2-4A0C-B7AE-B6F0A558E8E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7E5AA-06A0-4DAE-930A-28EC1A9223D5}" type="pres">
      <dgm:prSet presAssocID="{103E105C-14AC-4103-8DB3-C95C4CB3443B}" presName="sp" presStyleCnt="0"/>
      <dgm:spPr/>
    </dgm:pt>
    <dgm:pt modelId="{985B1EEB-6BE2-4C44-9EBF-38042C40D525}" type="pres">
      <dgm:prSet presAssocID="{2AA4336B-3B6E-46F1-8B14-113DA1E9EAC6}" presName="arrowAndChildren" presStyleCnt="0"/>
      <dgm:spPr/>
    </dgm:pt>
    <dgm:pt modelId="{E2441AA1-3431-4A49-9F5A-E9D5505786B6}" type="pres">
      <dgm:prSet presAssocID="{2AA4336B-3B6E-46F1-8B14-113DA1E9EAC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AEB7EF2E-5740-4EBD-AAE5-37E1D5854C50}" type="pres">
      <dgm:prSet presAssocID="{2AA4336B-3B6E-46F1-8B14-113DA1E9EAC6}" presName="arrow" presStyleLbl="node1" presStyleIdx="1" presStyleCnt="3"/>
      <dgm:spPr/>
      <dgm:t>
        <a:bodyPr/>
        <a:lstStyle/>
        <a:p>
          <a:endParaRPr lang="ru-RU"/>
        </a:p>
      </dgm:t>
    </dgm:pt>
    <dgm:pt modelId="{AAE530F8-CE2B-4B3C-9CC2-A625A93A4768}" type="pres">
      <dgm:prSet presAssocID="{2AA4336B-3B6E-46F1-8B14-113DA1E9EAC6}" presName="descendantArrow" presStyleCnt="0"/>
      <dgm:spPr/>
    </dgm:pt>
    <dgm:pt modelId="{55C99450-FC13-40D9-90FB-F3E98C338C87}" type="pres">
      <dgm:prSet presAssocID="{F697692B-9045-4661-9BAD-B310F6CF90C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91C80-8446-48BE-A2AA-1AF324F177B5}" type="pres">
      <dgm:prSet presAssocID="{F4768217-8B3E-4243-B5F1-02F891BB8069}" presName="sp" presStyleCnt="0"/>
      <dgm:spPr/>
    </dgm:pt>
    <dgm:pt modelId="{2F50A8A4-9FD5-486E-B19B-19915FAD98DE}" type="pres">
      <dgm:prSet presAssocID="{F6224BB2-6461-4220-B9F9-9C58D02FCEC4}" presName="arrowAndChildren" presStyleCnt="0"/>
      <dgm:spPr/>
    </dgm:pt>
    <dgm:pt modelId="{DF7C8E4A-8E52-428A-9955-7F1D5A2A506C}" type="pres">
      <dgm:prSet presAssocID="{F6224BB2-6461-4220-B9F9-9C58D02FCEC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6F926D3-E0B0-46A4-8E3C-714721A4C469}" type="pres">
      <dgm:prSet presAssocID="{F6224BB2-6461-4220-B9F9-9C58D02FCEC4}" presName="arrow" presStyleLbl="node1" presStyleIdx="2" presStyleCnt="3" custLinFactNeighborX="388" custLinFactNeighborY="-3688"/>
      <dgm:spPr/>
      <dgm:t>
        <a:bodyPr/>
        <a:lstStyle/>
        <a:p>
          <a:endParaRPr lang="ru-RU"/>
        </a:p>
      </dgm:t>
    </dgm:pt>
    <dgm:pt modelId="{8FA6FF46-296A-4764-937E-B82C6A04EA56}" type="pres">
      <dgm:prSet presAssocID="{F6224BB2-6461-4220-B9F9-9C58D02FCEC4}" presName="descendantArrow" presStyleCnt="0"/>
      <dgm:spPr/>
    </dgm:pt>
    <dgm:pt modelId="{C76DB362-CBA2-4D17-86A9-D9BE8F0D3220}" type="pres">
      <dgm:prSet presAssocID="{10243F8F-4745-4AF2-9F84-134245E09AAF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2554DA-533E-47F7-BB2A-2C90E12CAF2F}" type="presOf" srcId="{F6224BB2-6461-4220-B9F9-9C58D02FCEC4}" destId="{DF7C8E4A-8E52-428A-9955-7F1D5A2A506C}" srcOrd="0" destOrd="0" presId="urn:microsoft.com/office/officeart/2005/8/layout/process4"/>
    <dgm:cxn modelId="{49807303-0DAA-4BC0-8326-4D62ABC53DF6}" type="presOf" srcId="{F2137B0D-1B26-4439-89FB-735270BED8DC}" destId="{9CA835FC-049B-4776-BB06-2EBCF36F8F5D}" srcOrd="0" destOrd="0" presId="urn:microsoft.com/office/officeart/2005/8/layout/process4"/>
    <dgm:cxn modelId="{DEF6DA72-EC3F-483A-846C-D689CFA88696}" type="presOf" srcId="{AA1A8764-38DD-475C-8950-3EE42656262B}" destId="{501770F0-5D5C-404E-9EDC-D539D5C3F17F}" srcOrd="0" destOrd="0" presId="urn:microsoft.com/office/officeart/2005/8/layout/process4"/>
    <dgm:cxn modelId="{8397A0A6-16FA-4DC0-B790-6F9C8C6A6A1F}" type="presOf" srcId="{F6224BB2-6461-4220-B9F9-9C58D02FCEC4}" destId="{D6F926D3-E0B0-46A4-8E3C-714721A4C469}" srcOrd="1" destOrd="0" presId="urn:microsoft.com/office/officeart/2005/8/layout/process4"/>
    <dgm:cxn modelId="{18C38AD1-8FAB-422F-AF0A-84470FC6F409}" srcId="{AA1A8764-38DD-475C-8950-3EE42656262B}" destId="{F6224BB2-6461-4220-B9F9-9C58D02FCEC4}" srcOrd="0" destOrd="0" parTransId="{539FED5A-C1EC-432F-A52F-F3527D655830}" sibTransId="{F4768217-8B3E-4243-B5F1-02F891BB8069}"/>
    <dgm:cxn modelId="{1FF079B4-3F15-41A9-86C2-74C1E3E72AFE}" type="presOf" srcId="{2AA4336B-3B6E-46F1-8B14-113DA1E9EAC6}" destId="{E2441AA1-3431-4A49-9F5A-E9D5505786B6}" srcOrd="0" destOrd="0" presId="urn:microsoft.com/office/officeart/2005/8/layout/process4"/>
    <dgm:cxn modelId="{C5A2CA0A-59AB-444D-9628-D132537787C9}" type="presOf" srcId="{970B4A5D-4FB2-4A0C-B7AE-B6F0A558E8EF}" destId="{1714642A-6A5D-4897-BC49-4F45F135CCF6}" srcOrd="0" destOrd="0" presId="urn:microsoft.com/office/officeart/2005/8/layout/process4"/>
    <dgm:cxn modelId="{83187BDD-5EA7-4B8B-A855-04A8E6593B9B}" type="presOf" srcId="{F2137B0D-1B26-4439-89FB-735270BED8DC}" destId="{A60A1EE3-0929-4BDD-95F9-423BA02D3F99}" srcOrd="1" destOrd="0" presId="urn:microsoft.com/office/officeart/2005/8/layout/process4"/>
    <dgm:cxn modelId="{C72E1226-EE7F-4D61-A1CE-EADC1A209058}" srcId="{AA1A8764-38DD-475C-8950-3EE42656262B}" destId="{2AA4336B-3B6E-46F1-8B14-113DA1E9EAC6}" srcOrd="1" destOrd="0" parTransId="{8C01A932-1E56-48AC-ADCA-EFCAEB428B64}" sibTransId="{103E105C-14AC-4103-8DB3-C95C4CB3443B}"/>
    <dgm:cxn modelId="{1CC76953-F095-40DA-8760-8F477344C8A6}" type="presOf" srcId="{2AA4336B-3B6E-46F1-8B14-113DA1E9EAC6}" destId="{AEB7EF2E-5740-4EBD-AAE5-37E1D5854C50}" srcOrd="1" destOrd="0" presId="urn:microsoft.com/office/officeart/2005/8/layout/process4"/>
    <dgm:cxn modelId="{FA6B39F7-6823-46ED-8A0E-D7220B42700A}" srcId="{AA1A8764-38DD-475C-8950-3EE42656262B}" destId="{F2137B0D-1B26-4439-89FB-735270BED8DC}" srcOrd="2" destOrd="0" parTransId="{0FB25BEE-9C6D-445F-BC6E-FBCCB1A0DAB5}" sibTransId="{AD054287-2DE9-4644-8EB3-15B137292DDB}"/>
    <dgm:cxn modelId="{4E2D8200-44DC-4B99-AED3-BDA65144F378}" type="presOf" srcId="{10243F8F-4745-4AF2-9F84-134245E09AAF}" destId="{C76DB362-CBA2-4D17-86A9-D9BE8F0D3220}" srcOrd="0" destOrd="0" presId="urn:microsoft.com/office/officeart/2005/8/layout/process4"/>
    <dgm:cxn modelId="{45DE0E98-1BF6-4D5D-87E4-FEDB166E5F7E}" srcId="{F2137B0D-1B26-4439-89FB-735270BED8DC}" destId="{970B4A5D-4FB2-4A0C-B7AE-B6F0A558E8EF}" srcOrd="0" destOrd="0" parTransId="{0B8D06EF-5031-4E6A-829F-A5F259BD0E0B}" sibTransId="{8A361CC8-E8E8-4DE5-9621-A1B87F305899}"/>
    <dgm:cxn modelId="{CB5BA21C-495F-4B44-B6E6-5DD590AA8374}" type="presOf" srcId="{F697692B-9045-4661-9BAD-B310F6CF90C3}" destId="{55C99450-FC13-40D9-90FB-F3E98C338C87}" srcOrd="0" destOrd="0" presId="urn:microsoft.com/office/officeart/2005/8/layout/process4"/>
    <dgm:cxn modelId="{279586EE-BE48-4A07-B8D0-3E4E844C05B1}" srcId="{F6224BB2-6461-4220-B9F9-9C58D02FCEC4}" destId="{10243F8F-4745-4AF2-9F84-134245E09AAF}" srcOrd="0" destOrd="0" parTransId="{4004B116-F16B-4463-8466-2F2670C60792}" sibTransId="{1328520E-9171-4D6F-82C0-C9B51C649C5F}"/>
    <dgm:cxn modelId="{146A34B7-AC05-455E-83F1-E7B8D55084D9}" srcId="{2AA4336B-3B6E-46F1-8B14-113DA1E9EAC6}" destId="{F697692B-9045-4661-9BAD-B310F6CF90C3}" srcOrd="0" destOrd="0" parTransId="{A7E625DB-671D-4FC5-AE15-E7EA4211F3BE}" sibTransId="{43057863-CDDD-43DA-9479-4660137B84E6}"/>
    <dgm:cxn modelId="{AE6D425E-F6BD-40F7-9804-3513BB62FC0D}" type="presParOf" srcId="{501770F0-5D5C-404E-9EDC-D539D5C3F17F}" destId="{D94EB50B-1F04-4437-A157-9D0619685958}" srcOrd="0" destOrd="0" presId="urn:microsoft.com/office/officeart/2005/8/layout/process4"/>
    <dgm:cxn modelId="{AFB59117-4AB2-4006-91BE-CABD2BA7F88B}" type="presParOf" srcId="{D94EB50B-1F04-4437-A157-9D0619685958}" destId="{9CA835FC-049B-4776-BB06-2EBCF36F8F5D}" srcOrd="0" destOrd="0" presId="urn:microsoft.com/office/officeart/2005/8/layout/process4"/>
    <dgm:cxn modelId="{FD2C14CC-DF40-4ECD-BB31-107950516F5C}" type="presParOf" srcId="{D94EB50B-1F04-4437-A157-9D0619685958}" destId="{A60A1EE3-0929-4BDD-95F9-423BA02D3F99}" srcOrd="1" destOrd="0" presId="urn:microsoft.com/office/officeart/2005/8/layout/process4"/>
    <dgm:cxn modelId="{549D46B4-A158-45A4-BDE2-84B369592B85}" type="presParOf" srcId="{D94EB50B-1F04-4437-A157-9D0619685958}" destId="{1CB4CD74-CBB5-474C-AFF4-BA5CC029BF1D}" srcOrd="2" destOrd="0" presId="urn:microsoft.com/office/officeart/2005/8/layout/process4"/>
    <dgm:cxn modelId="{FA9C958A-DBC0-4B6D-BEBF-C2C46383AB68}" type="presParOf" srcId="{1CB4CD74-CBB5-474C-AFF4-BA5CC029BF1D}" destId="{1714642A-6A5D-4897-BC49-4F45F135CCF6}" srcOrd="0" destOrd="0" presId="urn:microsoft.com/office/officeart/2005/8/layout/process4"/>
    <dgm:cxn modelId="{AEB10F01-736C-421F-804A-43654E1AEF4E}" type="presParOf" srcId="{501770F0-5D5C-404E-9EDC-D539D5C3F17F}" destId="{3BA7E5AA-06A0-4DAE-930A-28EC1A9223D5}" srcOrd="1" destOrd="0" presId="urn:microsoft.com/office/officeart/2005/8/layout/process4"/>
    <dgm:cxn modelId="{F614DBB7-7D63-4EAD-9CBE-9F5200BEDDE9}" type="presParOf" srcId="{501770F0-5D5C-404E-9EDC-D539D5C3F17F}" destId="{985B1EEB-6BE2-4C44-9EBF-38042C40D525}" srcOrd="2" destOrd="0" presId="urn:microsoft.com/office/officeart/2005/8/layout/process4"/>
    <dgm:cxn modelId="{2ADB8AA2-71C7-4F3B-809D-7DF6FEE4E1B2}" type="presParOf" srcId="{985B1EEB-6BE2-4C44-9EBF-38042C40D525}" destId="{E2441AA1-3431-4A49-9F5A-E9D5505786B6}" srcOrd="0" destOrd="0" presId="urn:microsoft.com/office/officeart/2005/8/layout/process4"/>
    <dgm:cxn modelId="{45F9446C-3BCE-43DB-A6A3-189D9B15808A}" type="presParOf" srcId="{985B1EEB-6BE2-4C44-9EBF-38042C40D525}" destId="{AEB7EF2E-5740-4EBD-AAE5-37E1D5854C50}" srcOrd="1" destOrd="0" presId="urn:microsoft.com/office/officeart/2005/8/layout/process4"/>
    <dgm:cxn modelId="{53C95E7A-06E2-4F1E-8233-7AE61A9DC0E7}" type="presParOf" srcId="{985B1EEB-6BE2-4C44-9EBF-38042C40D525}" destId="{AAE530F8-CE2B-4B3C-9CC2-A625A93A4768}" srcOrd="2" destOrd="0" presId="urn:microsoft.com/office/officeart/2005/8/layout/process4"/>
    <dgm:cxn modelId="{AFACE993-42B1-4782-813E-A08A6A5AAEC5}" type="presParOf" srcId="{AAE530F8-CE2B-4B3C-9CC2-A625A93A4768}" destId="{55C99450-FC13-40D9-90FB-F3E98C338C87}" srcOrd="0" destOrd="0" presId="urn:microsoft.com/office/officeart/2005/8/layout/process4"/>
    <dgm:cxn modelId="{A7ECCBCB-8401-4271-9613-C47E04C9E1BD}" type="presParOf" srcId="{501770F0-5D5C-404E-9EDC-D539D5C3F17F}" destId="{7E291C80-8446-48BE-A2AA-1AF324F177B5}" srcOrd="3" destOrd="0" presId="urn:microsoft.com/office/officeart/2005/8/layout/process4"/>
    <dgm:cxn modelId="{5F72491B-D9CD-431A-8590-8CCCD9653C58}" type="presParOf" srcId="{501770F0-5D5C-404E-9EDC-D539D5C3F17F}" destId="{2F50A8A4-9FD5-486E-B19B-19915FAD98DE}" srcOrd="4" destOrd="0" presId="urn:microsoft.com/office/officeart/2005/8/layout/process4"/>
    <dgm:cxn modelId="{393C710B-B283-4A05-9869-AC4B9F0EEA1D}" type="presParOf" srcId="{2F50A8A4-9FD5-486E-B19B-19915FAD98DE}" destId="{DF7C8E4A-8E52-428A-9955-7F1D5A2A506C}" srcOrd="0" destOrd="0" presId="urn:microsoft.com/office/officeart/2005/8/layout/process4"/>
    <dgm:cxn modelId="{CDE25546-FDE3-47CC-B7F7-A9722B853CF4}" type="presParOf" srcId="{2F50A8A4-9FD5-486E-B19B-19915FAD98DE}" destId="{D6F926D3-E0B0-46A4-8E3C-714721A4C469}" srcOrd="1" destOrd="0" presId="urn:microsoft.com/office/officeart/2005/8/layout/process4"/>
    <dgm:cxn modelId="{358A3675-1DEE-4272-94D1-2585DFFD24D6}" type="presParOf" srcId="{2F50A8A4-9FD5-486E-B19B-19915FAD98DE}" destId="{8FA6FF46-296A-4764-937E-B82C6A04EA56}" srcOrd="2" destOrd="0" presId="urn:microsoft.com/office/officeart/2005/8/layout/process4"/>
    <dgm:cxn modelId="{96F42D97-69D1-4ED6-A613-AE487B28C76F}" type="presParOf" srcId="{8FA6FF46-296A-4764-937E-B82C6A04EA56}" destId="{C76DB362-CBA2-4D17-86A9-D9BE8F0D32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A8764-38DD-475C-8950-3EE42656262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224BB2-6461-4220-B9F9-9C58D02FCEC4}">
      <dgm:prSet phldrT="[Text]" custT="1"/>
      <dgm:spPr/>
      <dgm:t>
        <a:bodyPr/>
        <a:lstStyle/>
        <a:p>
          <a:r>
            <a:rPr lang="ru-RU" sz="2800" b="1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3600" b="1" dirty="0" smtClean="0">
              <a:solidFill>
                <a:schemeClr val="bg2">
                  <a:lumMod val="10000"/>
                </a:schemeClr>
              </a:solidFill>
            </a:rPr>
            <a:t>1 этап - </a:t>
          </a:r>
          <a:r>
            <a:rPr lang="ru-RU" sz="3600" b="1" dirty="0" smtClean="0">
              <a:solidFill>
                <a:schemeClr val="bg2">
                  <a:lumMod val="10000"/>
                </a:schemeClr>
              </a:solidFill>
            </a:rPr>
            <a:t>01.04.2024-30.06.2024 </a:t>
          </a:r>
          <a:endParaRPr lang="ru-RU" sz="3600" b="1" dirty="0" smtClean="0">
            <a:solidFill>
              <a:schemeClr val="bg2">
                <a:lumMod val="10000"/>
              </a:schemeClr>
            </a:solidFill>
          </a:endParaRPr>
        </a:p>
        <a:p>
          <a:r>
            <a:rPr lang="ru-RU" sz="2800" b="1" dirty="0" smtClean="0">
              <a:solidFill>
                <a:schemeClr val="bg2">
                  <a:lumMod val="10000"/>
                </a:schemeClr>
              </a:solidFill>
            </a:rPr>
            <a:t>(с 00 часов 00 мин.) </a:t>
          </a:r>
          <a:endParaRPr lang="ru-RU" sz="2800" dirty="0">
            <a:solidFill>
              <a:schemeClr val="bg2">
                <a:lumMod val="10000"/>
              </a:schemeClr>
            </a:solidFill>
          </a:endParaRPr>
        </a:p>
      </dgm:t>
    </dgm:pt>
    <dgm:pt modelId="{539FED5A-C1EC-432F-A52F-F3527D655830}" type="parTrans" cxnId="{18C38AD1-8FAB-422F-AF0A-84470FC6F409}">
      <dgm:prSet/>
      <dgm:spPr/>
      <dgm:t>
        <a:bodyPr/>
        <a:lstStyle/>
        <a:p>
          <a:endParaRPr lang="ru-RU"/>
        </a:p>
      </dgm:t>
    </dgm:pt>
    <dgm:pt modelId="{F4768217-8B3E-4243-B5F1-02F891BB8069}" type="sibTrans" cxnId="{18C38AD1-8FAB-422F-AF0A-84470FC6F409}">
      <dgm:prSet/>
      <dgm:spPr/>
      <dgm:t>
        <a:bodyPr/>
        <a:lstStyle/>
        <a:p>
          <a:endParaRPr lang="ru-RU"/>
        </a:p>
      </dgm:t>
    </dgm:pt>
    <dgm:pt modelId="{10243F8F-4745-4AF2-9F84-134245E09AAF}">
      <dgm:prSet phldrT="[Text]" custT="1"/>
      <dgm:spPr/>
      <dgm:t>
        <a:bodyPr/>
        <a:lstStyle/>
        <a:p>
          <a:r>
            <a:rPr lang="ru-RU" sz="1600" dirty="0" smtClean="0"/>
            <a:t>дети имеют </a:t>
          </a:r>
          <a:r>
            <a:rPr lang="ru-RU" sz="1600" b="1" dirty="0" smtClean="0"/>
            <a:t>внеочередное,</a:t>
          </a:r>
          <a:r>
            <a:rPr lang="ru-RU" sz="1600" dirty="0" smtClean="0"/>
            <a:t> </a:t>
          </a:r>
          <a:r>
            <a:rPr lang="ru-RU" sz="1600" b="1" dirty="0" smtClean="0"/>
            <a:t>первоочередное</a:t>
          </a:r>
          <a:r>
            <a:rPr lang="ru-RU" sz="1600" dirty="0" smtClean="0"/>
            <a:t> или </a:t>
          </a:r>
          <a:r>
            <a:rPr lang="ru-RU" sz="1600" b="1" dirty="0" smtClean="0"/>
            <a:t>преимущественное право </a:t>
          </a:r>
          <a:r>
            <a:rPr lang="ru-RU" sz="1600" dirty="0" smtClean="0"/>
            <a:t>при приеме в ОУ, а также для детей, проживающих на закрепленной территории </a:t>
          </a:r>
          <a:r>
            <a:rPr lang="ru-RU" sz="1600" b="1" dirty="0" smtClean="0"/>
            <a:t>(микрорайон!) </a:t>
          </a:r>
          <a:r>
            <a:rPr lang="ru-RU" sz="1600" dirty="0" smtClean="0"/>
            <a:t> </a:t>
          </a:r>
          <a:r>
            <a:rPr lang="ru-RU" sz="1600" b="1" dirty="0" smtClean="0"/>
            <a:t>(в случае подачи заявления с 01.07.2023 преимущественное право реализуется на свободные места)</a:t>
          </a:r>
          <a:endParaRPr lang="ru-RU" sz="1600" b="1" dirty="0"/>
        </a:p>
      </dgm:t>
    </dgm:pt>
    <dgm:pt modelId="{4004B116-F16B-4463-8466-2F2670C60792}" type="parTrans" cxnId="{279586EE-BE48-4A07-B8D0-3E4E844C05B1}">
      <dgm:prSet/>
      <dgm:spPr/>
      <dgm:t>
        <a:bodyPr/>
        <a:lstStyle/>
        <a:p>
          <a:endParaRPr lang="ru-RU"/>
        </a:p>
      </dgm:t>
    </dgm:pt>
    <dgm:pt modelId="{1328520E-9171-4D6F-82C0-C9B51C649C5F}" type="sibTrans" cxnId="{279586EE-BE48-4A07-B8D0-3E4E844C05B1}">
      <dgm:prSet/>
      <dgm:spPr/>
      <dgm:t>
        <a:bodyPr/>
        <a:lstStyle/>
        <a:p>
          <a:endParaRPr lang="ru-RU"/>
        </a:p>
      </dgm:t>
    </dgm:pt>
    <dgm:pt modelId="{2AA4336B-3B6E-46F1-8B14-113DA1E9EAC6}">
      <dgm:prSet phldrT="[Text]" custT="1"/>
      <dgm:spPr/>
      <dgm:t>
        <a:bodyPr/>
        <a:lstStyle/>
        <a:p>
          <a:r>
            <a:rPr lang="ru-RU" sz="3600" b="1" dirty="0" smtClean="0">
              <a:solidFill>
                <a:schemeClr val="bg2">
                  <a:lumMod val="10000"/>
                </a:schemeClr>
              </a:solidFill>
            </a:rPr>
            <a:t>2 этап - </a:t>
          </a:r>
          <a:r>
            <a:rPr lang="ru-RU" sz="3600" b="1" dirty="0" smtClean="0">
              <a:solidFill>
                <a:schemeClr val="bg2">
                  <a:lumMod val="10000"/>
                </a:schemeClr>
              </a:solidFill>
            </a:rPr>
            <a:t>06.07.2024-05.09.2024</a:t>
          </a:r>
          <a:endParaRPr lang="ru-RU" sz="3600" dirty="0">
            <a:solidFill>
              <a:schemeClr val="bg2">
                <a:lumMod val="10000"/>
              </a:schemeClr>
            </a:solidFill>
          </a:endParaRPr>
        </a:p>
      </dgm:t>
    </dgm:pt>
    <dgm:pt modelId="{8C01A932-1E56-48AC-ADCA-EFCAEB428B64}" type="parTrans" cxnId="{C72E1226-EE7F-4D61-A1CE-EADC1A209058}">
      <dgm:prSet/>
      <dgm:spPr/>
      <dgm:t>
        <a:bodyPr/>
        <a:lstStyle/>
        <a:p>
          <a:endParaRPr lang="ru-RU"/>
        </a:p>
      </dgm:t>
    </dgm:pt>
    <dgm:pt modelId="{103E105C-14AC-4103-8DB3-C95C4CB3443B}" type="sibTrans" cxnId="{C72E1226-EE7F-4D61-A1CE-EADC1A209058}">
      <dgm:prSet/>
      <dgm:spPr/>
      <dgm:t>
        <a:bodyPr/>
        <a:lstStyle/>
        <a:p>
          <a:endParaRPr lang="ru-RU"/>
        </a:p>
      </dgm:t>
    </dgm:pt>
    <dgm:pt modelId="{F697692B-9045-4661-9BAD-B310F6CF90C3}">
      <dgm:prSet phldrT="[Text]" custT="1"/>
      <dgm:spPr/>
      <dgm:t>
        <a:bodyPr/>
        <a:lstStyle/>
        <a:p>
          <a:r>
            <a:rPr lang="ru-RU" sz="2000" dirty="0" smtClean="0"/>
            <a:t>Дети не  проживают </a:t>
          </a:r>
          <a:r>
            <a:rPr lang="ru-RU" sz="2000" b="1" dirty="0" smtClean="0"/>
            <a:t>на закрепленной территории</a:t>
          </a:r>
        </a:p>
        <a:p>
          <a:r>
            <a:rPr lang="ru-RU" sz="2000" b="1" dirty="0" smtClean="0"/>
            <a:t> (на свободные  места) </a:t>
          </a:r>
          <a:endParaRPr lang="ru-RU" sz="2000" b="1" dirty="0"/>
        </a:p>
      </dgm:t>
    </dgm:pt>
    <dgm:pt modelId="{A7E625DB-671D-4FC5-AE15-E7EA4211F3BE}" type="parTrans" cxnId="{146A34B7-AC05-455E-83F1-E7B8D55084D9}">
      <dgm:prSet/>
      <dgm:spPr/>
      <dgm:t>
        <a:bodyPr/>
        <a:lstStyle/>
        <a:p>
          <a:endParaRPr lang="ru-RU"/>
        </a:p>
      </dgm:t>
    </dgm:pt>
    <dgm:pt modelId="{43057863-CDDD-43DA-9479-4660137B84E6}" type="sibTrans" cxnId="{146A34B7-AC05-455E-83F1-E7B8D55084D9}">
      <dgm:prSet/>
      <dgm:spPr/>
      <dgm:t>
        <a:bodyPr/>
        <a:lstStyle/>
        <a:p>
          <a:endParaRPr lang="ru-RU"/>
        </a:p>
      </dgm:t>
    </dgm:pt>
    <dgm:pt modelId="{501770F0-5D5C-404E-9EDC-D539D5C3F17F}" type="pres">
      <dgm:prSet presAssocID="{AA1A8764-38DD-475C-8950-3EE4265626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9AAD54-C982-420C-A9F6-2B197ED5E666}" type="pres">
      <dgm:prSet presAssocID="{2AA4336B-3B6E-46F1-8B14-113DA1E9EAC6}" presName="boxAndChildren" presStyleCnt="0"/>
      <dgm:spPr/>
    </dgm:pt>
    <dgm:pt modelId="{E176DB95-71F4-45F6-B02D-57BAC40B8E32}" type="pres">
      <dgm:prSet presAssocID="{2AA4336B-3B6E-46F1-8B14-113DA1E9EAC6}" presName="parentTextBox" presStyleLbl="node1" presStyleIdx="0" presStyleCnt="2"/>
      <dgm:spPr/>
      <dgm:t>
        <a:bodyPr/>
        <a:lstStyle/>
        <a:p>
          <a:endParaRPr lang="ru-RU"/>
        </a:p>
      </dgm:t>
    </dgm:pt>
    <dgm:pt modelId="{1A07AB8F-5EAF-4AD7-BA3F-2477293B8596}" type="pres">
      <dgm:prSet presAssocID="{2AA4336B-3B6E-46F1-8B14-113DA1E9EAC6}" presName="entireBox" presStyleLbl="node1" presStyleIdx="0" presStyleCnt="2" custLinFactNeighborX="169" custLinFactNeighborY="832"/>
      <dgm:spPr/>
      <dgm:t>
        <a:bodyPr/>
        <a:lstStyle/>
        <a:p>
          <a:endParaRPr lang="ru-RU"/>
        </a:p>
      </dgm:t>
    </dgm:pt>
    <dgm:pt modelId="{69CDC9D6-36AB-4DC9-BA7B-59A53511CE1A}" type="pres">
      <dgm:prSet presAssocID="{2AA4336B-3B6E-46F1-8B14-113DA1E9EAC6}" presName="descendantBox" presStyleCnt="0"/>
      <dgm:spPr/>
    </dgm:pt>
    <dgm:pt modelId="{4B8E635E-08AE-498E-B3C9-62BE780C284D}" type="pres">
      <dgm:prSet presAssocID="{F697692B-9045-4661-9BAD-B310F6CF90C3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91C80-8446-48BE-A2AA-1AF324F177B5}" type="pres">
      <dgm:prSet presAssocID="{F4768217-8B3E-4243-B5F1-02F891BB8069}" presName="sp" presStyleCnt="0"/>
      <dgm:spPr/>
    </dgm:pt>
    <dgm:pt modelId="{2F50A8A4-9FD5-486E-B19B-19915FAD98DE}" type="pres">
      <dgm:prSet presAssocID="{F6224BB2-6461-4220-B9F9-9C58D02FCEC4}" presName="arrowAndChildren" presStyleCnt="0"/>
      <dgm:spPr/>
    </dgm:pt>
    <dgm:pt modelId="{DF7C8E4A-8E52-428A-9955-7F1D5A2A506C}" type="pres">
      <dgm:prSet presAssocID="{F6224BB2-6461-4220-B9F9-9C58D02FCEC4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D6F926D3-E0B0-46A4-8E3C-714721A4C469}" type="pres">
      <dgm:prSet presAssocID="{F6224BB2-6461-4220-B9F9-9C58D02FCEC4}" presName="arrow" presStyleLbl="node1" presStyleIdx="1" presStyleCnt="2" custLinFactNeighborX="-690" custLinFactNeighborY="-2566"/>
      <dgm:spPr/>
      <dgm:t>
        <a:bodyPr/>
        <a:lstStyle/>
        <a:p>
          <a:endParaRPr lang="ru-RU"/>
        </a:p>
      </dgm:t>
    </dgm:pt>
    <dgm:pt modelId="{8FA6FF46-296A-4764-937E-B82C6A04EA56}" type="pres">
      <dgm:prSet presAssocID="{F6224BB2-6461-4220-B9F9-9C58D02FCEC4}" presName="descendantArrow" presStyleCnt="0"/>
      <dgm:spPr/>
    </dgm:pt>
    <dgm:pt modelId="{C76DB362-CBA2-4D17-86A9-D9BE8F0D3220}" type="pres">
      <dgm:prSet presAssocID="{10243F8F-4745-4AF2-9F84-134245E09AAF}" presName="childTextArrow" presStyleLbl="fgAccFollowNode1" presStyleIdx="1" presStyleCnt="2" custLinFactNeighborX="-16102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38AD1-8FAB-422F-AF0A-84470FC6F409}" srcId="{AA1A8764-38DD-475C-8950-3EE42656262B}" destId="{F6224BB2-6461-4220-B9F9-9C58D02FCEC4}" srcOrd="0" destOrd="0" parTransId="{539FED5A-C1EC-432F-A52F-F3527D655830}" sibTransId="{F4768217-8B3E-4243-B5F1-02F891BB8069}"/>
    <dgm:cxn modelId="{E3141213-B9F9-4E49-AB52-5B963711821F}" type="presOf" srcId="{2AA4336B-3B6E-46F1-8B14-113DA1E9EAC6}" destId="{E176DB95-71F4-45F6-B02D-57BAC40B8E32}" srcOrd="0" destOrd="0" presId="urn:microsoft.com/office/officeart/2005/8/layout/process4"/>
    <dgm:cxn modelId="{B5FC9568-E273-41FC-BCC1-4C24194619B3}" type="presOf" srcId="{AA1A8764-38DD-475C-8950-3EE42656262B}" destId="{501770F0-5D5C-404E-9EDC-D539D5C3F17F}" srcOrd="0" destOrd="0" presId="urn:microsoft.com/office/officeart/2005/8/layout/process4"/>
    <dgm:cxn modelId="{C72E1226-EE7F-4D61-A1CE-EADC1A209058}" srcId="{AA1A8764-38DD-475C-8950-3EE42656262B}" destId="{2AA4336B-3B6E-46F1-8B14-113DA1E9EAC6}" srcOrd="1" destOrd="0" parTransId="{8C01A932-1E56-48AC-ADCA-EFCAEB428B64}" sibTransId="{103E105C-14AC-4103-8DB3-C95C4CB3443B}"/>
    <dgm:cxn modelId="{AC676771-AA42-4491-AA99-649BEF3E6DCC}" type="presOf" srcId="{F6224BB2-6461-4220-B9F9-9C58D02FCEC4}" destId="{DF7C8E4A-8E52-428A-9955-7F1D5A2A506C}" srcOrd="0" destOrd="0" presId="urn:microsoft.com/office/officeart/2005/8/layout/process4"/>
    <dgm:cxn modelId="{AAB9CFC4-03D3-488F-9080-5CB1D6904876}" type="presOf" srcId="{2AA4336B-3B6E-46F1-8B14-113DA1E9EAC6}" destId="{1A07AB8F-5EAF-4AD7-BA3F-2477293B8596}" srcOrd="1" destOrd="0" presId="urn:microsoft.com/office/officeart/2005/8/layout/process4"/>
    <dgm:cxn modelId="{0C4EFD3B-21AE-4A74-BB82-17BA838690CA}" type="presOf" srcId="{F6224BB2-6461-4220-B9F9-9C58D02FCEC4}" destId="{D6F926D3-E0B0-46A4-8E3C-714721A4C469}" srcOrd="1" destOrd="0" presId="urn:microsoft.com/office/officeart/2005/8/layout/process4"/>
    <dgm:cxn modelId="{1610BFBA-DA37-44FC-858F-57C16AEE0347}" type="presOf" srcId="{F697692B-9045-4661-9BAD-B310F6CF90C3}" destId="{4B8E635E-08AE-498E-B3C9-62BE780C284D}" srcOrd="0" destOrd="0" presId="urn:microsoft.com/office/officeart/2005/8/layout/process4"/>
    <dgm:cxn modelId="{279586EE-BE48-4A07-B8D0-3E4E844C05B1}" srcId="{F6224BB2-6461-4220-B9F9-9C58D02FCEC4}" destId="{10243F8F-4745-4AF2-9F84-134245E09AAF}" srcOrd="0" destOrd="0" parTransId="{4004B116-F16B-4463-8466-2F2670C60792}" sibTransId="{1328520E-9171-4D6F-82C0-C9B51C649C5F}"/>
    <dgm:cxn modelId="{BB339757-2C17-407D-BFDD-DAAC27A7D761}" type="presOf" srcId="{10243F8F-4745-4AF2-9F84-134245E09AAF}" destId="{C76DB362-CBA2-4D17-86A9-D9BE8F0D3220}" srcOrd="0" destOrd="0" presId="urn:microsoft.com/office/officeart/2005/8/layout/process4"/>
    <dgm:cxn modelId="{146A34B7-AC05-455E-83F1-E7B8D55084D9}" srcId="{2AA4336B-3B6E-46F1-8B14-113DA1E9EAC6}" destId="{F697692B-9045-4661-9BAD-B310F6CF90C3}" srcOrd="0" destOrd="0" parTransId="{A7E625DB-671D-4FC5-AE15-E7EA4211F3BE}" sibTransId="{43057863-CDDD-43DA-9479-4660137B84E6}"/>
    <dgm:cxn modelId="{6938036A-EB16-426D-94AC-88928E5075C0}" type="presParOf" srcId="{501770F0-5D5C-404E-9EDC-D539D5C3F17F}" destId="{BE9AAD54-C982-420C-A9F6-2B197ED5E666}" srcOrd="0" destOrd="0" presId="urn:microsoft.com/office/officeart/2005/8/layout/process4"/>
    <dgm:cxn modelId="{999071D8-E3D0-4234-85F3-0A5AFC3F7A34}" type="presParOf" srcId="{BE9AAD54-C982-420C-A9F6-2B197ED5E666}" destId="{E176DB95-71F4-45F6-B02D-57BAC40B8E32}" srcOrd="0" destOrd="0" presId="urn:microsoft.com/office/officeart/2005/8/layout/process4"/>
    <dgm:cxn modelId="{25A2481C-6024-4C79-8829-32E0C24A35FB}" type="presParOf" srcId="{BE9AAD54-C982-420C-A9F6-2B197ED5E666}" destId="{1A07AB8F-5EAF-4AD7-BA3F-2477293B8596}" srcOrd="1" destOrd="0" presId="urn:microsoft.com/office/officeart/2005/8/layout/process4"/>
    <dgm:cxn modelId="{FC0E8192-6C57-481D-B648-7AEEE78595B1}" type="presParOf" srcId="{BE9AAD54-C982-420C-A9F6-2B197ED5E666}" destId="{69CDC9D6-36AB-4DC9-BA7B-59A53511CE1A}" srcOrd="2" destOrd="0" presId="urn:microsoft.com/office/officeart/2005/8/layout/process4"/>
    <dgm:cxn modelId="{6CD42810-E505-4727-90CA-6A8617146174}" type="presParOf" srcId="{69CDC9D6-36AB-4DC9-BA7B-59A53511CE1A}" destId="{4B8E635E-08AE-498E-B3C9-62BE780C284D}" srcOrd="0" destOrd="0" presId="urn:microsoft.com/office/officeart/2005/8/layout/process4"/>
    <dgm:cxn modelId="{D47BEC82-E8F2-4E62-BC53-A133614B88B9}" type="presParOf" srcId="{501770F0-5D5C-404E-9EDC-D539D5C3F17F}" destId="{7E291C80-8446-48BE-A2AA-1AF324F177B5}" srcOrd="1" destOrd="0" presId="urn:microsoft.com/office/officeart/2005/8/layout/process4"/>
    <dgm:cxn modelId="{9828F14F-71A5-47D4-B132-5519CCE869F1}" type="presParOf" srcId="{501770F0-5D5C-404E-9EDC-D539D5C3F17F}" destId="{2F50A8A4-9FD5-486E-B19B-19915FAD98DE}" srcOrd="2" destOrd="0" presId="urn:microsoft.com/office/officeart/2005/8/layout/process4"/>
    <dgm:cxn modelId="{3E051906-F866-41D8-A82A-B01A35C9AFF5}" type="presParOf" srcId="{2F50A8A4-9FD5-486E-B19B-19915FAD98DE}" destId="{DF7C8E4A-8E52-428A-9955-7F1D5A2A506C}" srcOrd="0" destOrd="0" presId="urn:microsoft.com/office/officeart/2005/8/layout/process4"/>
    <dgm:cxn modelId="{C5090694-3BE6-45C0-982B-66CFBFDA2C21}" type="presParOf" srcId="{2F50A8A4-9FD5-486E-B19B-19915FAD98DE}" destId="{D6F926D3-E0B0-46A4-8E3C-714721A4C469}" srcOrd="1" destOrd="0" presId="urn:microsoft.com/office/officeart/2005/8/layout/process4"/>
    <dgm:cxn modelId="{4ABCA22E-BB22-42CD-9B7B-8255BD536F8D}" type="presParOf" srcId="{2F50A8A4-9FD5-486E-B19B-19915FAD98DE}" destId="{8FA6FF46-296A-4764-937E-B82C6A04EA56}" srcOrd="2" destOrd="0" presId="urn:microsoft.com/office/officeart/2005/8/layout/process4"/>
    <dgm:cxn modelId="{5BE8B6DE-8A9E-4C8A-817C-D9E0F51821A6}" type="presParOf" srcId="{8FA6FF46-296A-4764-937E-B82C6A04EA56}" destId="{C76DB362-CBA2-4D17-86A9-D9BE8F0D322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BD9C3B-35EA-4A97-B0C0-1805A9EB043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D699CC-2B7D-441E-BAAC-F4645B2C5751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зарегистрироваться и авторизоваться на Портале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EF970C3D-3DEB-4F83-9812-2DF695BCDC1D}" type="parTrans" cxnId="{E4CF5431-322F-4B0B-81AA-8A023BEA8944}">
      <dgm:prSet/>
      <dgm:spPr/>
      <dgm:t>
        <a:bodyPr/>
        <a:lstStyle/>
        <a:p>
          <a:endParaRPr lang="ru-RU" sz="1800"/>
        </a:p>
      </dgm:t>
    </dgm:pt>
    <dgm:pt modelId="{F8ED0D47-1BF1-4A06-ABA6-974CF8B9084F}" type="sibTrans" cxnId="{E4CF5431-322F-4B0B-81AA-8A023BEA8944}">
      <dgm:prSet/>
      <dgm:spPr/>
      <dgm:t>
        <a:bodyPr/>
        <a:lstStyle/>
        <a:p>
          <a:endParaRPr lang="ru-RU" sz="1800"/>
        </a:p>
      </dgm:t>
    </dgm:pt>
    <dgm:pt modelId="{10CFC7FC-B6C5-4943-958C-BD0D971D2D49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войти в «Личный кабинет».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B353F444-8D0A-4D19-93E4-5CD7AE9C2CDB}" type="parTrans" cxnId="{0FD4D436-F6A3-4133-B099-E1B5ABC4D30D}">
      <dgm:prSet/>
      <dgm:spPr/>
      <dgm:t>
        <a:bodyPr/>
        <a:lstStyle/>
        <a:p>
          <a:endParaRPr lang="ru-RU" sz="1800"/>
        </a:p>
      </dgm:t>
    </dgm:pt>
    <dgm:pt modelId="{0AC69347-0ADC-4D91-BC27-22A31BE8464D}" type="sibTrans" cxnId="{0FD4D436-F6A3-4133-B099-E1B5ABC4D30D}">
      <dgm:prSet/>
      <dgm:spPr/>
      <dgm:t>
        <a:bodyPr/>
        <a:lstStyle/>
        <a:p>
          <a:endParaRPr lang="ru-RU" sz="1800"/>
        </a:p>
      </dgm:t>
    </dgm:pt>
    <dgm:pt modelId="{6A375E8E-2FA1-4DCC-97FF-1980FA489E94}">
      <dgm:prSet phldrT="[Text]" custT="1"/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Для подачи электронного заявления родитель 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3B12567C-FFCE-455E-93EE-D6B6B9685F9B}" type="parTrans" cxnId="{B1FCA1DF-F979-4BDC-B8D0-E2B43AC067FE}">
      <dgm:prSet/>
      <dgm:spPr/>
      <dgm:t>
        <a:bodyPr/>
        <a:lstStyle/>
        <a:p>
          <a:endParaRPr lang="ru-RU" sz="1800"/>
        </a:p>
      </dgm:t>
    </dgm:pt>
    <dgm:pt modelId="{99C6F410-D85C-4450-9234-76058E107BA4}" type="sibTrans" cxnId="{B1FCA1DF-F979-4BDC-B8D0-E2B43AC067FE}">
      <dgm:prSet/>
      <dgm:spPr/>
      <dgm:t>
        <a:bodyPr/>
        <a:lstStyle/>
        <a:p>
          <a:endParaRPr lang="ru-RU" sz="1800"/>
        </a:p>
      </dgm:t>
    </dgm:pt>
    <dgm:pt modelId="{E72FBE32-F496-4A13-8D93-6AF8F12DCAE3}" type="pres">
      <dgm:prSet presAssocID="{82BD9C3B-35EA-4A97-B0C0-1805A9EB04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571D7F-9285-40D8-89B4-0E756624545D}" type="pres">
      <dgm:prSet presAssocID="{6A375E8E-2FA1-4DCC-97FF-1980FA489E94}" presName="boxAndChildren" presStyleCnt="0"/>
      <dgm:spPr/>
    </dgm:pt>
    <dgm:pt modelId="{3C636CF5-81F1-4D9B-928C-88BBE0D08832}" type="pres">
      <dgm:prSet presAssocID="{6A375E8E-2FA1-4DCC-97FF-1980FA489E94}" presName="parentTextBox" presStyleLbl="node1" presStyleIdx="0" presStyleCnt="3" custScaleY="17657"/>
      <dgm:spPr/>
      <dgm:t>
        <a:bodyPr/>
        <a:lstStyle/>
        <a:p>
          <a:endParaRPr lang="ru-RU"/>
        </a:p>
      </dgm:t>
    </dgm:pt>
    <dgm:pt modelId="{9FC3E3AC-2871-4AE2-BB54-08A41718065E}" type="pres">
      <dgm:prSet presAssocID="{0AC69347-0ADC-4D91-BC27-22A31BE8464D}" presName="sp" presStyleCnt="0"/>
      <dgm:spPr/>
    </dgm:pt>
    <dgm:pt modelId="{82FF548D-C9C4-45C2-9B68-96758979BF74}" type="pres">
      <dgm:prSet presAssocID="{10CFC7FC-B6C5-4943-958C-BD0D971D2D49}" presName="arrowAndChildren" presStyleCnt="0"/>
      <dgm:spPr/>
    </dgm:pt>
    <dgm:pt modelId="{D69E9379-5EE6-446C-8636-2AC68B4FEFEC}" type="pres">
      <dgm:prSet presAssocID="{10CFC7FC-B6C5-4943-958C-BD0D971D2D49}" presName="parentTextArrow" presStyleLbl="node1" presStyleIdx="1" presStyleCnt="3" custScaleY="19229"/>
      <dgm:spPr/>
      <dgm:t>
        <a:bodyPr/>
        <a:lstStyle/>
        <a:p>
          <a:endParaRPr lang="ru-RU"/>
        </a:p>
      </dgm:t>
    </dgm:pt>
    <dgm:pt modelId="{0AB96846-9BBD-4B31-AA3C-4473B766D0B7}" type="pres">
      <dgm:prSet presAssocID="{F8ED0D47-1BF1-4A06-ABA6-974CF8B9084F}" presName="sp" presStyleCnt="0"/>
      <dgm:spPr/>
    </dgm:pt>
    <dgm:pt modelId="{B2486BC7-1D5A-4543-935D-FE1001955863}" type="pres">
      <dgm:prSet presAssocID="{21D699CC-2B7D-441E-BAAC-F4645B2C5751}" presName="arrowAndChildren" presStyleCnt="0"/>
      <dgm:spPr/>
    </dgm:pt>
    <dgm:pt modelId="{B9E9E27C-5E84-4061-8282-4B814049DDB1}" type="pres">
      <dgm:prSet presAssocID="{21D699CC-2B7D-441E-BAAC-F4645B2C5751}" presName="parentTextArrow" presStyleLbl="node1" presStyleIdx="2" presStyleCnt="3" custScaleY="24151"/>
      <dgm:spPr/>
      <dgm:t>
        <a:bodyPr/>
        <a:lstStyle/>
        <a:p>
          <a:endParaRPr lang="ru-RU"/>
        </a:p>
      </dgm:t>
    </dgm:pt>
  </dgm:ptLst>
  <dgm:cxnLst>
    <dgm:cxn modelId="{B1FCA1DF-F979-4BDC-B8D0-E2B43AC067FE}" srcId="{82BD9C3B-35EA-4A97-B0C0-1805A9EB0436}" destId="{6A375E8E-2FA1-4DCC-97FF-1980FA489E94}" srcOrd="2" destOrd="0" parTransId="{3B12567C-FFCE-455E-93EE-D6B6B9685F9B}" sibTransId="{99C6F410-D85C-4450-9234-76058E107BA4}"/>
    <dgm:cxn modelId="{CE10316F-4F5F-405A-9E25-088F81586822}" type="presOf" srcId="{6A375E8E-2FA1-4DCC-97FF-1980FA489E94}" destId="{3C636CF5-81F1-4D9B-928C-88BBE0D08832}" srcOrd="0" destOrd="0" presId="urn:microsoft.com/office/officeart/2005/8/layout/process4"/>
    <dgm:cxn modelId="{D0E4B905-78AC-491A-9835-B0E37F14A5DD}" type="presOf" srcId="{21D699CC-2B7D-441E-BAAC-F4645B2C5751}" destId="{B9E9E27C-5E84-4061-8282-4B814049DDB1}" srcOrd="0" destOrd="0" presId="urn:microsoft.com/office/officeart/2005/8/layout/process4"/>
    <dgm:cxn modelId="{005DA04F-C677-40F4-8D59-2BC11B93C626}" type="presOf" srcId="{82BD9C3B-35EA-4A97-B0C0-1805A9EB0436}" destId="{E72FBE32-F496-4A13-8D93-6AF8F12DCAE3}" srcOrd="0" destOrd="0" presId="urn:microsoft.com/office/officeart/2005/8/layout/process4"/>
    <dgm:cxn modelId="{0FD4D436-F6A3-4133-B099-E1B5ABC4D30D}" srcId="{82BD9C3B-35EA-4A97-B0C0-1805A9EB0436}" destId="{10CFC7FC-B6C5-4943-958C-BD0D971D2D49}" srcOrd="1" destOrd="0" parTransId="{B353F444-8D0A-4D19-93E4-5CD7AE9C2CDB}" sibTransId="{0AC69347-0ADC-4D91-BC27-22A31BE8464D}"/>
    <dgm:cxn modelId="{E4CF5431-322F-4B0B-81AA-8A023BEA8944}" srcId="{82BD9C3B-35EA-4A97-B0C0-1805A9EB0436}" destId="{21D699CC-2B7D-441E-BAAC-F4645B2C5751}" srcOrd="0" destOrd="0" parTransId="{EF970C3D-3DEB-4F83-9812-2DF695BCDC1D}" sibTransId="{F8ED0D47-1BF1-4A06-ABA6-974CF8B9084F}"/>
    <dgm:cxn modelId="{5257242F-3F20-4319-B083-83466DEE2422}" type="presOf" srcId="{10CFC7FC-B6C5-4943-958C-BD0D971D2D49}" destId="{D69E9379-5EE6-446C-8636-2AC68B4FEFEC}" srcOrd="0" destOrd="0" presId="urn:microsoft.com/office/officeart/2005/8/layout/process4"/>
    <dgm:cxn modelId="{C4098F34-BF6E-45F8-AFBB-B4DA3ED1D66F}" type="presParOf" srcId="{E72FBE32-F496-4A13-8D93-6AF8F12DCAE3}" destId="{5A571D7F-9285-40D8-89B4-0E756624545D}" srcOrd="0" destOrd="0" presId="urn:microsoft.com/office/officeart/2005/8/layout/process4"/>
    <dgm:cxn modelId="{D38FBBC7-A6D6-4206-9484-F53ED4B5E71C}" type="presParOf" srcId="{5A571D7F-9285-40D8-89B4-0E756624545D}" destId="{3C636CF5-81F1-4D9B-928C-88BBE0D08832}" srcOrd="0" destOrd="0" presId="urn:microsoft.com/office/officeart/2005/8/layout/process4"/>
    <dgm:cxn modelId="{44C60CF1-4EC0-4E25-A154-2AFA593B3BB3}" type="presParOf" srcId="{E72FBE32-F496-4A13-8D93-6AF8F12DCAE3}" destId="{9FC3E3AC-2871-4AE2-BB54-08A41718065E}" srcOrd="1" destOrd="0" presId="urn:microsoft.com/office/officeart/2005/8/layout/process4"/>
    <dgm:cxn modelId="{1E87D50A-EAA6-47DD-9B0F-F4A802BBB849}" type="presParOf" srcId="{E72FBE32-F496-4A13-8D93-6AF8F12DCAE3}" destId="{82FF548D-C9C4-45C2-9B68-96758979BF74}" srcOrd="2" destOrd="0" presId="urn:microsoft.com/office/officeart/2005/8/layout/process4"/>
    <dgm:cxn modelId="{2EF05BF7-D57A-44FA-8159-3784D0070332}" type="presParOf" srcId="{82FF548D-C9C4-45C2-9B68-96758979BF74}" destId="{D69E9379-5EE6-446C-8636-2AC68B4FEFEC}" srcOrd="0" destOrd="0" presId="urn:microsoft.com/office/officeart/2005/8/layout/process4"/>
    <dgm:cxn modelId="{D75AAF73-7939-4781-A704-C2FFBEC0CC5D}" type="presParOf" srcId="{E72FBE32-F496-4A13-8D93-6AF8F12DCAE3}" destId="{0AB96846-9BBD-4B31-AA3C-4473B766D0B7}" srcOrd="3" destOrd="0" presId="urn:microsoft.com/office/officeart/2005/8/layout/process4"/>
    <dgm:cxn modelId="{E1F4445A-96F4-4DE7-A537-85E3CA390660}" type="presParOf" srcId="{E72FBE32-F496-4A13-8D93-6AF8F12DCAE3}" destId="{B2486BC7-1D5A-4543-935D-FE1001955863}" srcOrd="4" destOrd="0" presId="urn:microsoft.com/office/officeart/2005/8/layout/process4"/>
    <dgm:cxn modelId="{B38B5EC9-391A-4548-BB50-D9E2E23EA9F2}" type="presParOf" srcId="{B2486BC7-1D5A-4543-935D-FE1001955863}" destId="{B9E9E27C-5E84-4061-8282-4B814049DD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A1EE3-0929-4BDD-95F9-423BA02D3F99}">
      <dsp:nvSpPr>
        <dsp:cNvPr id="0" name=""/>
        <dsp:cNvSpPr/>
      </dsp:nvSpPr>
      <dsp:spPr>
        <a:xfrm>
          <a:off x="0" y="3860375"/>
          <a:ext cx="7008440" cy="1267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принятие решения </a:t>
          </a:r>
          <a:endParaRPr lang="ru-RU" sz="2400" kern="1200" dirty="0"/>
        </a:p>
      </dsp:txBody>
      <dsp:txXfrm>
        <a:off x="0" y="3860375"/>
        <a:ext cx="7008440" cy="684213"/>
      </dsp:txXfrm>
    </dsp:sp>
    <dsp:sp modelId="{1714642A-6A5D-4897-BC49-4F45F135CCF6}">
      <dsp:nvSpPr>
        <dsp:cNvPr id="0" name=""/>
        <dsp:cNvSpPr/>
      </dsp:nvSpPr>
      <dsp:spPr>
        <a:xfrm>
          <a:off x="0" y="4519247"/>
          <a:ext cx="7008440" cy="5828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 зачислении ребенка в первый класс или об отказе в зачислении.</a:t>
          </a:r>
          <a:endParaRPr lang="ru-RU" sz="1900" kern="1200" dirty="0"/>
        </a:p>
      </dsp:txBody>
      <dsp:txXfrm>
        <a:off x="0" y="4519247"/>
        <a:ext cx="7008440" cy="582848"/>
      </dsp:txXfrm>
    </dsp:sp>
    <dsp:sp modelId="{AEB7EF2E-5740-4EBD-AAE5-37E1D5854C50}">
      <dsp:nvSpPr>
        <dsp:cNvPr id="0" name=""/>
        <dsp:cNvSpPr/>
      </dsp:nvSpPr>
      <dsp:spPr>
        <a:xfrm rot="10800000">
          <a:off x="0" y="1930641"/>
          <a:ext cx="7008440" cy="19487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предоставление документов </a:t>
          </a:r>
          <a:endParaRPr lang="ru-RU" sz="2400" kern="1200" dirty="0"/>
        </a:p>
      </dsp:txBody>
      <dsp:txXfrm rot="-10800000">
        <a:off x="0" y="1930641"/>
        <a:ext cx="7008440" cy="684007"/>
      </dsp:txXfrm>
    </dsp:sp>
    <dsp:sp modelId="{55C99450-FC13-40D9-90FB-F3E98C338C87}">
      <dsp:nvSpPr>
        <dsp:cNvPr id="0" name=""/>
        <dsp:cNvSpPr/>
      </dsp:nvSpPr>
      <dsp:spPr>
        <a:xfrm>
          <a:off x="0" y="2614649"/>
          <a:ext cx="7008440" cy="5826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 образовательную организацию</a:t>
          </a:r>
          <a:endParaRPr lang="ru-RU" sz="1900" kern="1200" dirty="0"/>
        </a:p>
      </dsp:txBody>
      <dsp:txXfrm>
        <a:off x="0" y="2614649"/>
        <a:ext cx="7008440" cy="582673"/>
      </dsp:txXfrm>
    </dsp:sp>
    <dsp:sp modelId="{D6F926D3-E0B0-46A4-8E3C-714721A4C469}">
      <dsp:nvSpPr>
        <dsp:cNvPr id="0" name=""/>
        <dsp:cNvSpPr/>
      </dsp:nvSpPr>
      <dsp:spPr>
        <a:xfrm rot="10800000">
          <a:off x="0" y="0"/>
          <a:ext cx="7008440" cy="19487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подача заявления </a:t>
          </a:r>
          <a:endParaRPr lang="ru-RU" sz="2400" kern="1200" dirty="0"/>
        </a:p>
      </dsp:txBody>
      <dsp:txXfrm rot="-10800000">
        <a:off x="0" y="0"/>
        <a:ext cx="7008440" cy="684007"/>
      </dsp:txXfrm>
    </dsp:sp>
    <dsp:sp modelId="{C76DB362-CBA2-4D17-86A9-D9BE8F0D3220}">
      <dsp:nvSpPr>
        <dsp:cNvPr id="0" name=""/>
        <dsp:cNvSpPr/>
      </dsp:nvSpPr>
      <dsp:spPr>
        <a:xfrm>
          <a:off x="0" y="684914"/>
          <a:ext cx="7008440" cy="5826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родителями (законными представителями) детей</a:t>
          </a:r>
          <a:endParaRPr lang="ru-RU" sz="1900" kern="1200" dirty="0"/>
        </a:p>
      </dsp:txBody>
      <dsp:txXfrm>
        <a:off x="0" y="684914"/>
        <a:ext cx="7008440" cy="582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7AB8F-5EAF-4AD7-BA3F-2477293B8596}">
      <dsp:nvSpPr>
        <dsp:cNvPr id="0" name=""/>
        <dsp:cNvSpPr/>
      </dsp:nvSpPr>
      <dsp:spPr>
        <a:xfrm>
          <a:off x="0" y="3097539"/>
          <a:ext cx="7008440" cy="2030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2">
                  <a:lumMod val="10000"/>
                </a:schemeClr>
              </a:solidFill>
            </a:rPr>
            <a:t>2 этап - </a:t>
          </a:r>
          <a:r>
            <a:rPr lang="ru-RU" sz="3600" b="1" kern="1200" dirty="0" smtClean="0">
              <a:solidFill>
                <a:schemeClr val="bg2">
                  <a:lumMod val="10000"/>
                </a:schemeClr>
              </a:solidFill>
            </a:rPr>
            <a:t>06.07.2024-05.09.2024</a:t>
          </a:r>
          <a:endParaRPr lang="ru-RU" sz="3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3097539"/>
        <a:ext cx="7008440" cy="1096634"/>
      </dsp:txXfrm>
    </dsp:sp>
    <dsp:sp modelId="{4B8E635E-08AE-498E-B3C9-62BE780C284D}">
      <dsp:nvSpPr>
        <dsp:cNvPr id="0" name=""/>
        <dsp:cNvSpPr/>
      </dsp:nvSpPr>
      <dsp:spPr>
        <a:xfrm>
          <a:off x="0" y="4151245"/>
          <a:ext cx="7008440" cy="934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Дети не  проживают </a:t>
          </a:r>
          <a:r>
            <a:rPr lang="ru-RU" sz="2000" b="1" kern="1200" dirty="0" smtClean="0"/>
            <a:t>на закрепленной территории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(на свободные  места) </a:t>
          </a:r>
          <a:endParaRPr lang="ru-RU" sz="2000" b="1" kern="1200" dirty="0"/>
        </a:p>
      </dsp:txBody>
      <dsp:txXfrm>
        <a:off x="0" y="4151245"/>
        <a:ext cx="7008440" cy="934169"/>
      </dsp:txXfrm>
    </dsp:sp>
    <dsp:sp modelId="{D6F926D3-E0B0-46A4-8E3C-714721A4C469}">
      <dsp:nvSpPr>
        <dsp:cNvPr id="0" name=""/>
        <dsp:cNvSpPr/>
      </dsp:nvSpPr>
      <dsp:spPr>
        <a:xfrm rot="10800000">
          <a:off x="0" y="0"/>
          <a:ext cx="7008440" cy="312337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sz="3600" b="1" kern="1200" dirty="0" smtClean="0">
              <a:solidFill>
                <a:schemeClr val="bg2">
                  <a:lumMod val="10000"/>
                </a:schemeClr>
              </a:solidFill>
            </a:rPr>
            <a:t>1 этап - </a:t>
          </a:r>
          <a:r>
            <a:rPr lang="ru-RU" sz="3600" b="1" kern="1200" dirty="0" smtClean="0">
              <a:solidFill>
                <a:schemeClr val="bg2">
                  <a:lumMod val="10000"/>
                </a:schemeClr>
              </a:solidFill>
            </a:rPr>
            <a:t>01.04.2024-30.06.2024 </a:t>
          </a:r>
          <a:endParaRPr lang="ru-RU" sz="3600" b="1" kern="1200" dirty="0" smtClean="0">
            <a:solidFill>
              <a:schemeClr val="bg2">
                <a:lumMod val="10000"/>
              </a:schemeClr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10000"/>
                </a:schemeClr>
              </a:solidFill>
            </a:rPr>
            <a:t>(с 00 часов 00 мин.) </a:t>
          </a:r>
          <a:endParaRPr lang="ru-RU" sz="2800" kern="1200" dirty="0">
            <a:solidFill>
              <a:schemeClr val="bg2">
                <a:lumMod val="10000"/>
              </a:schemeClr>
            </a:solidFill>
          </a:endParaRPr>
        </a:p>
      </dsp:txBody>
      <dsp:txXfrm rot="-10800000">
        <a:off x="0" y="0"/>
        <a:ext cx="7008440" cy="1096305"/>
      </dsp:txXfrm>
    </dsp:sp>
    <dsp:sp modelId="{C76DB362-CBA2-4D17-86A9-D9BE8F0D3220}">
      <dsp:nvSpPr>
        <dsp:cNvPr id="0" name=""/>
        <dsp:cNvSpPr/>
      </dsp:nvSpPr>
      <dsp:spPr>
        <a:xfrm>
          <a:off x="0" y="1098113"/>
          <a:ext cx="7008440" cy="933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дети имеют </a:t>
          </a:r>
          <a:r>
            <a:rPr lang="ru-RU" sz="1600" b="1" kern="1200" dirty="0" smtClean="0"/>
            <a:t>внеочередное,</a:t>
          </a:r>
          <a:r>
            <a:rPr lang="ru-RU" sz="1600" kern="1200" dirty="0" smtClean="0"/>
            <a:t> </a:t>
          </a:r>
          <a:r>
            <a:rPr lang="ru-RU" sz="1600" b="1" kern="1200" dirty="0" smtClean="0"/>
            <a:t>первоочередное</a:t>
          </a:r>
          <a:r>
            <a:rPr lang="ru-RU" sz="1600" kern="1200" dirty="0" smtClean="0"/>
            <a:t> или </a:t>
          </a:r>
          <a:r>
            <a:rPr lang="ru-RU" sz="1600" b="1" kern="1200" dirty="0" smtClean="0"/>
            <a:t>преимущественное право </a:t>
          </a:r>
          <a:r>
            <a:rPr lang="ru-RU" sz="1600" kern="1200" dirty="0" smtClean="0"/>
            <a:t>при приеме в ОУ, а также для детей, проживающих на закрепленной территории </a:t>
          </a:r>
          <a:r>
            <a:rPr lang="ru-RU" sz="1600" b="1" kern="1200" dirty="0" smtClean="0"/>
            <a:t>(микрорайон!) </a:t>
          </a:r>
          <a:r>
            <a:rPr lang="ru-RU" sz="1600" kern="1200" dirty="0" smtClean="0"/>
            <a:t> </a:t>
          </a:r>
          <a:r>
            <a:rPr lang="ru-RU" sz="1600" b="1" kern="1200" dirty="0" smtClean="0"/>
            <a:t>(в случае подачи заявления с 01.07.2023 преимущественное право реализуется на свободные места)</a:t>
          </a:r>
          <a:endParaRPr lang="ru-RU" sz="1600" b="1" kern="1200" dirty="0"/>
        </a:p>
      </dsp:txBody>
      <dsp:txXfrm>
        <a:off x="0" y="1098113"/>
        <a:ext cx="7008440" cy="933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36CF5-81F1-4D9B-928C-88BBE0D08832}">
      <dsp:nvSpPr>
        <dsp:cNvPr id="0" name=""/>
        <dsp:cNvSpPr/>
      </dsp:nvSpPr>
      <dsp:spPr>
        <a:xfrm>
          <a:off x="0" y="1693814"/>
          <a:ext cx="6528048" cy="4092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Для подачи электронного заявления родитель 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1693814"/>
        <a:ext cx="6528048" cy="409248"/>
      </dsp:txXfrm>
    </dsp:sp>
    <dsp:sp modelId="{D69E9379-5EE6-446C-8636-2AC68B4FEFEC}">
      <dsp:nvSpPr>
        <dsp:cNvPr id="0" name=""/>
        <dsp:cNvSpPr/>
      </dsp:nvSpPr>
      <dsp:spPr>
        <a:xfrm rot="10800000">
          <a:off x="0" y="1043119"/>
          <a:ext cx="6528048" cy="68546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войти в «Личный кабинет».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 rot="10800000">
        <a:off x="0" y="1043119"/>
        <a:ext cx="6528048" cy="445391"/>
      </dsp:txXfrm>
    </dsp:sp>
    <dsp:sp modelId="{B9E9E27C-5E84-4061-8282-4B814049DDB1}">
      <dsp:nvSpPr>
        <dsp:cNvPr id="0" name=""/>
        <dsp:cNvSpPr/>
      </dsp:nvSpPr>
      <dsp:spPr>
        <a:xfrm rot="10800000">
          <a:off x="0" y="216969"/>
          <a:ext cx="6528048" cy="86091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зарегистрироваться и авторизоваться на Портале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 rot="10800000">
        <a:off x="0" y="216969"/>
        <a:ext cx="6528048" cy="559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37AF7-A366-4571-9825-9EE6623E1EE4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01725-E34B-4C85-BA56-28DDE7AA8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8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01725-E34B-4C85-BA56-28DDE7AA854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7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69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9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0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75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41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4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52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49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08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3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97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92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24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65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93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72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62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09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12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1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99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13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2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17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47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28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24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24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50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80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2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06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26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80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30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89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194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69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41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15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09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94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08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58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69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921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1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928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96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648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732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7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155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623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58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66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57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67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263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466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73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10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7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05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715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193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25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725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686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250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400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584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11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4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758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55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161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598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918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316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393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438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321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509-8E73-476B-8E5B-307EBE705DD8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7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7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4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5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6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5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2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5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6509-8E73-476B-8E5B-307EBE705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2F6-037D-4142-9BEE-676200F3BD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9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6" Type="http://schemas.openxmlformats.org/officeDocument/2006/relationships/hyperlink" Target="consultantplus://offline/ref=567F9C94661228FD3E99EEF493ADB7A737B09CD729E8B2683AAFFFBA81o4wEN" TargetMode="External"/><Relationship Id="rId5" Type="http://schemas.openxmlformats.org/officeDocument/2006/relationships/hyperlink" Target="consultantplus://offline/ref=567F9C94661228FD3E99EEF493ADB7A737B09CD72EE0B2683AAFFFBA81o4wEN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gu.spb.ru/mfc/list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u.spb.ru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8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8232"/>
            <a:ext cx="2808312" cy="2761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6266252" cy="49079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5936" y="2060848"/>
            <a:ext cx="3744416" cy="27363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Прием в 1-ый класс гимназии </a:t>
            </a:r>
          </a:p>
          <a:p>
            <a:pPr algn="ctr"/>
            <a:r>
              <a:rPr lang="ru-RU" sz="3200" b="1" dirty="0" smtClean="0"/>
              <a:t>в </a:t>
            </a:r>
            <a:r>
              <a:rPr lang="ru-RU" sz="3200" b="1" dirty="0" smtClean="0"/>
              <a:t>2024-2025 </a:t>
            </a:r>
            <a:r>
              <a:rPr lang="ru-RU" sz="3200" b="1" dirty="0" smtClean="0"/>
              <a:t>учебном году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786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5438" y="404664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77281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7809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124744"/>
            <a:ext cx="78488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Категории детей, имеющих </a:t>
            </a:r>
            <a:r>
              <a:rPr lang="ru-RU" sz="2800" b="1" u="sng" dirty="0" smtClean="0"/>
              <a:t>первоочередное </a:t>
            </a:r>
            <a:r>
              <a:rPr lang="ru-RU" sz="2800" b="1" dirty="0" smtClean="0"/>
              <a:t>право зачисления на обучение в гимназию </a:t>
            </a:r>
            <a:r>
              <a:rPr lang="ru-RU" sz="2800" b="1" u="sng" dirty="0" smtClean="0"/>
              <a:t>по месту жительства</a:t>
            </a:r>
            <a:r>
              <a:rPr lang="ru-RU" sz="2800" b="1" dirty="0" smtClean="0"/>
              <a:t> указаны в п.1.3.2.  Регламента ОО, реализующих ОП НОО, ОО и СО, находящихся в ведении исполнительных органов государственной власти СПб, по зачислению в образовательные организации, утвержденном Распоряжением Комитета по образованию от 31.03.2021 №879-р:</a:t>
            </a:r>
          </a:p>
          <a:p>
            <a:pPr algn="ctr"/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5438" y="404664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77281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7809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124744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Категории детей, имеющие </a:t>
            </a:r>
            <a:r>
              <a:rPr lang="ru-RU" b="1" dirty="0" smtClean="0">
                <a:solidFill>
                  <a:prstClr val="black"/>
                </a:solidFill>
              </a:rPr>
              <a:t>первоочередное право зачисления </a:t>
            </a:r>
            <a:r>
              <a:rPr lang="ru-RU" dirty="0" smtClean="0">
                <a:solidFill>
                  <a:prstClr val="black"/>
                </a:solidFill>
              </a:rPr>
              <a:t>на обучение в гимназию: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prstClr val="black"/>
                </a:solidFill>
              </a:rPr>
              <a:t>дети военнослужащих </a:t>
            </a:r>
            <a:r>
              <a:rPr lang="ru-RU" sz="1600" dirty="0" smtClean="0">
                <a:solidFill>
                  <a:prstClr val="black"/>
                </a:solidFill>
              </a:rPr>
              <a:t>при изменении места военной службы военнослужащих – граждан, проходящих военную службу по контракту, а также при увольнении с военной службы по достижении ими предельного возраста пребывания на военной службе, состоянию здоровья или в связи с организационно-штатными мероприятиями </a:t>
            </a:r>
            <a:r>
              <a:rPr lang="ru-RU" sz="1600" b="1" dirty="0" smtClean="0">
                <a:solidFill>
                  <a:prstClr val="black"/>
                </a:solidFill>
              </a:rPr>
              <a:t>по месту жительства их семей </a:t>
            </a:r>
            <a:r>
              <a:rPr lang="ru-RU" sz="1600" dirty="0" smtClean="0">
                <a:solidFill>
                  <a:prstClr val="black"/>
                </a:solidFill>
              </a:rPr>
              <a:t>(Федеральный </a:t>
            </a:r>
            <a:r>
              <a:rPr lang="ru-RU" sz="1600" u="sng" dirty="0" smtClean="0">
                <a:solidFill>
                  <a:prstClr val="black"/>
                </a:solidFill>
                <a:hlinkClick r:id="rId5"/>
              </a:rPr>
              <a:t>закон</a:t>
            </a:r>
            <a:r>
              <a:rPr lang="ru-RU" sz="1600" dirty="0" smtClean="0">
                <a:solidFill>
                  <a:prstClr val="black"/>
                </a:solidFill>
              </a:rPr>
              <a:t> от 27.05.1998 № 76-ФЗ «О статусе военнослужащих»);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prstClr val="black"/>
                </a:solidFill>
              </a:rPr>
              <a:t>дети сотрудника полиции по месту жительства </a:t>
            </a:r>
            <a:r>
              <a:rPr lang="ru-RU" sz="1400" dirty="0" smtClean="0">
                <a:solidFill>
                  <a:prstClr val="black"/>
                </a:solidFill>
              </a:rPr>
              <a:t>(Федеральный </a:t>
            </a:r>
            <a:r>
              <a:rPr lang="ru-RU" sz="1400" dirty="0" smtClean="0">
                <a:solidFill>
                  <a:prstClr val="black"/>
                </a:solidFill>
                <a:hlinkClick r:id="rId6"/>
              </a:rPr>
              <a:t>закон</a:t>
            </a:r>
            <a:r>
              <a:rPr lang="ru-RU" sz="1400" dirty="0" smtClean="0">
                <a:solidFill>
                  <a:prstClr val="black"/>
                </a:solidFill>
              </a:rPr>
              <a:t> от 07.02.2011 № 3-ФЗ «О полиции»); </a:t>
            </a:r>
            <a:r>
              <a:rPr lang="ru-RU" b="1" dirty="0" smtClean="0">
                <a:solidFill>
                  <a:prstClr val="black"/>
                </a:solidFill>
              </a:rPr>
              <a:t>дети сотрудника ОВД</a:t>
            </a:r>
            <a:r>
              <a:rPr lang="ru-RU" sz="1600" dirty="0" smtClean="0">
                <a:solidFill>
                  <a:prstClr val="black"/>
                </a:solidFill>
              </a:rPr>
              <a:t>, не являющегося сотрудником полиции;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prstClr val="black"/>
                </a:solidFill>
              </a:rPr>
              <a:t>дети сотрудника полиции, погибшего </a:t>
            </a:r>
            <a:r>
              <a:rPr lang="ru-RU" dirty="0" smtClean="0">
                <a:solidFill>
                  <a:prstClr val="black"/>
                </a:solidFill>
              </a:rPr>
              <a:t>(умершего) вследствие увечья или иного повреждения здоровья, полученных в связи с выполнением служебных обязанностей, умершего вследствие заболевания, полученного в период прохождения службы в полиции; дети гражданина Российской Федерации, уволенного со службы в полиции вследствие увечья или иного повреждения здоровья или умершего в течение одного года после увольнения со службы в полиции вследствие увечья или иного повреждения здоровья полученных в связи с выполнением служебных обязанностей и исключивших возможность дальнейшего прохождения службы в полиции, дети, находящиеся на иждивении сотрудника,  </a:t>
            </a:r>
            <a:r>
              <a:rPr lang="ru-RU" b="1" dirty="0" smtClean="0">
                <a:solidFill>
                  <a:prstClr val="black"/>
                </a:solidFill>
              </a:rPr>
              <a:t>по месту жительства </a:t>
            </a:r>
            <a:r>
              <a:rPr lang="ru-RU" sz="1400" dirty="0" smtClean="0">
                <a:solidFill>
                  <a:prstClr val="black"/>
                </a:solidFill>
              </a:rPr>
              <a:t>(Федеральный </a:t>
            </a:r>
            <a:r>
              <a:rPr lang="ru-RU" sz="1400" dirty="0" smtClean="0">
                <a:solidFill>
                  <a:prstClr val="black"/>
                </a:solidFill>
                <a:hlinkClick r:id="rId6"/>
              </a:rPr>
              <a:t>закон</a:t>
            </a:r>
            <a:r>
              <a:rPr lang="ru-RU" sz="1400" dirty="0" smtClean="0">
                <a:solidFill>
                  <a:prstClr val="black"/>
                </a:solidFill>
              </a:rPr>
              <a:t> от 07.02.2011 № 3-ФЗ «О полиции»);</a:t>
            </a:r>
          </a:p>
          <a:p>
            <a:pPr algn="just">
              <a:buFont typeface="Wingdings" pitchFamily="2" charset="2"/>
              <a:buChar char="§"/>
            </a:pPr>
            <a:endParaRPr lang="ru-RU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5438" y="404664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77281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78092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124744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32656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prstClr val="black"/>
                </a:solidFill>
              </a:rPr>
              <a:t>дети сотрудника, имеющего специальные звания </a:t>
            </a:r>
            <a:r>
              <a:rPr lang="ru-RU" dirty="0" smtClean="0">
                <a:solidFill>
                  <a:prstClr val="black"/>
                </a:solidFill>
              </a:rPr>
              <a:t>и проходящего службу в учреждениях и органах уголовно-исполнительной системы, органах принудительного исполнения РФ, федеральной противопожарной службе Государственной противопожарной службы и таможенных органах Российской Федерации, по месту жительства;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дети сотрудника, погибшего (умершего) вследствие увечья или иного повреждения здоровья, полученных в связи с исполнением служебных обязанностей; умершего </a:t>
            </a:r>
            <a:r>
              <a:rPr lang="ru-RU" dirty="0">
                <a:solidFill>
                  <a:prstClr val="black"/>
                </a:solidFill>
              </a:rPr>
              <a:t>вследствие </a:t>
            </a:r>
            <a:r>
              <a:rPr lang="ru-RU" dirty="0" smtClean="0">
                <a:solidFill>
                  <a:prstClr val="black"/>
                </a:solidFill>
              </a:rPr>
              <a:t> заболевания, полученного в период прохождения службы, дети </a:t>
            </a:r>
            <a:r>
              <a:rPr lang="ru-RU" dirty="0">
                <a:solidFill>
                  <a:prstClr val="black"/>
                </a:solidFill>
              </a:rPr>
              <a:t>гражданина Российской Федерации, уволенного со службы </a:t>
            </a:r>
            <a:r>
              <a:rPr lang="ru-RU" dirty="0" smtClean="0">
                <a:solidFill>
                  <a:prstClr val="black"/>
                </a:solidFill>
              </a:rPr>
              <a:t>вследствие </a:t>
            </a:r>
            <a:r>
              <a:rPr lang="ru-RU" dirty="0">
                <a:solidFill>
                  <a:prstClr val="black"/>
                </a:solidFill>
              </a:rPr>
              <a:t>увечья или иного повреждения здоровья или умершего в течение одного года после увольнения со службы </a:t>
            </a:r>
            <a:r>
              <a:rPr lang="ru-RU" dirty="0" smtClean="0">
                <a:solidFill>
                  <a:prstClr val="black"/>
                </a:solidFill>
              </a:rPr>
              <a:t>вследствие </a:t>
            </a:r>
            <a:r>
              <a:rPr lang="ru-RU" dirty="0">
                <a:solidFill>
                  <a:prstClr val="black"/>
                </a:solidFill>
              </a:rPr>
              <a:t>увечья или иного повреждения </a:t>
            </a:r>
            <a:r>
              <a:rPr lang="ru-RU" dirty="0" smtClean="0">
                <a:solidFill>
                  <a:prstClr val="black"/>
                </a:solidFill>
              </a:rPr>
              <a:t>здоровья, </a:t>
            </a:r>
            <a:r>
              <a:rPr lang="ru-RU" dirty="0">
                <a:solidFill>
                  <a:prstClr val="black"/>
                </a:solidFill>
              </a:rPr>
              <a:t>полученных в связи с выполнением служебных обязанностей и исключивших возможность дальнейшего прохождения службы </a:t>
            </a:r>
            <a:r>
              <a:rPr lang="ru-RU" dirty="0" smtClean="0">
                <a:solidFill>
                  <a:prstClr val="black"/>
                </a:solidFill>
              </a:rPr>
              <a:t>в учреждениях </a:t>
            </a:r>
            <a:r>
              <a:rPr lang="ru-RU" dirty="0">
                <a:solidFill>
                  <a:prstClr val="black"/>
                </a:solidFill>
              </a:rPr>
              <a:t>и органах уголовно-исполнительной системы, органах принудительного исполнения РФ, федеральной противопожарной службе Государственной противопожарной службы и таможенных органах Российской </a:t>
            </a:r>
            <a:r>
              <a:rPr lang="ru-RU" dirty="0" smtClean="0">
                <a:solidFill>
                  <a:prstClr val="black"/>
                </a:solidFill>
              </a:rPr>
              <a:t>Федерации, дети, находящиеся на иждивении сотрудника, </a:t>
            </a:r>
            <a:r>
              <a:rPr lang="ru-RU" b="1" dirty="0" smtClean="0">
                <a:solidFill>
                  <a:prstClr val="black"/>
                </a:solidFill>
              </a:rPr>
              <a:t>по </a:t>
            </a:r>
            <a:r>
              <a:rPr lang="ru-RU" b="1" dirty="0">
                <a:solidFill>
                  <a:prstClr val="black"/>
                </a:solidFill>
              </a:rPr>
              <a:t>месту жительства 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</a:t>
            </a:r>
            <a:r>
              <a:rPr lang="ru-RU" dirty="0" smtClean="0">
                <a:solidFill>
                  <a:prstClr val="black"/>
                </a:solidFill>
              </a:rPr>
              <a:t>»)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dirty="0" smtClean="0">
                <a:solidFill>
                  <a:prstClr val="black"/>
                </a:solidFill>
              </a:rPr>
              <a:t>Дети участника СВО</a:t>
            </a:r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7744" y="404664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Дети, Не проживающие На закрепленной территории, зачисляются на 2-ом этапе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776" y="2204864"/>
            <a:ext cx="504056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С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06.07.2024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по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05.09.2024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091001"/>
            <a:ext cx="70567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критерии приема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3600" b="1" dirty="0">
                <a:solidFill>
                  <a:prstClr val="black"/>
                </a:solidFill>
              </a:rPr>
              <a:t>наличие свободных мест</a:t>
            </a:r>
            <a:br>
              <a:rPr lang="ru-RU" sz="3600" b="1" dirty="0">
                <a:solidFill>
                  <a:prstClr val="black"/>
                </a:solidFill>
              </a:rPr>
            </a:br>
            <a:endParaRPr lang="ru-RU" b="1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204864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В электронной форме посредством Портала </a:t>
            </a:r>
            <a:r>
              <a:rPr lang="en-US" sz="2400" dirty="0" smtClean="0">
                <a:solidFill>
                  <a:prstClr val="black"/>
                </a:solidFill>
              </a:rPr>
              <a:t>gu.spb.ru</a:t>
            </a:r>
            <a:r>
              <a:rPr lang="ru-RU" sz="2400" dirty="0" smtClean="0">
                <a:solidFill>
                  <a:prstClr val="black"/>
                </a:solidFill>
              </a:rPr>
              <a:t>;</a:t>
            </a:r>
          </a:p>
          <a:p>
            <a:pPr marL="514350" indent="-514350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</a:rPr>
              <a:t>В электронной форме посредством ЕПГУ (Единый портал государственных услуг</a:t>
            </a:r>
            <a:r>
              <a:rPr lang="ru-RU" sz="2400" dirty="0" smtClean="0">
                <a:solidFill>
                  <a:prstClr val="black"/>
                </a:solidFill>
              </a:rPr>
              <a:t>);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3. </a:t>
            </a:r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ru-RU" sz="2400" dirty="0" smtClean="0">
                <a:solidFill>
                  <a:prstClr val="black"/>
                </a:solidFill>
              </a:rPr>
              <a:t>Через МФЦ в любом районе Санкт-Петербурга;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4.     Через операторов почтовой связи (с приложением копий документов) с уведомлением о вручении по адресу (197706, Санкт-Петербург, </a:t>
            </a:r>
            <a:r>
              <a:rPr lang="ru-RU" sz="2400" dirty="0" err="1" smtClean="0">
                <a:solidFill>
                  <a:prstClr val="black"/>
                </a:solidFill>
              </a:rPr>
              <a:t>г.Сестрорецк</a:t>
            </a:r>
            <a:r>
              <a:rPr lang="ru-RU" sz="2400" dirty="0" smtClean="0">
                <a:solidFill>
                  <a:prstClr val="black"/>
                </a:solidFill>
              </a:rPr>
              <a:t>, пл. Свободы, д.6);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5. Лично в образовательную организацию в соответствии с графиком приёма заявлений</a:t>
            </a:r>
            <a:r>
              <a:rPr lang="en-US" sz="2400" dirty="0" smtClean="0">
                <a:solidFill>
                  <a:prstClr val="black"/>
                </a:solidFill>
              </a:rPr>
              <a:t> (</a:t>
            </a:r>
            <a:r>
              <a:rPr lang="ru-RU" sz="2400" b="1" dirty="0" smtClean="0">
                <a:solidFill>
                  <a:prstClr val="black"/>
                </a:solidFill>
              </a:rPr>
              <a:t>вторник, с 14.00 до 17.00</a:t>
            </a:r>
            <a:r>
              <a:rPr lang="ru-RU" sz="2400" dirty="0" smtClean="0">
                <a:solidFill>
                  <a:prstClr val="black"/>
                </a:solidFill>
              </a:rPr>
              <a:t>).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Все способы подачи заявлений равнозначны!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Количество заявлений неограниченно!</a:t>
            </a:r>
          </a:p>
          <a:p>
            <a:pPr algn="ctr"/>
            <a:r>
              <a:rPr lang="ru-RU" sz="2800" b="1" i="1" dirty="0" smtClean="0">
                <a:solidFill>
                  <a:prstClr val="black"/>
                </a:solidFill>
              </a:rPr>
              <a:t>Одно заявление </a:t>
            </a:r>
            <a:r>
              <a:rPr lang="en-US" sz="2800" b="1" i="1" dirty="0" smtClean="0">
                <a:solidFill>
                  <a:prstClr val="black"/>
                </a:solidFill>
              </a:rPr>
              <a:t>= </a:t>
            </a:r>
            <a:r>
              <a:rPr lang="ru-RU" sz="2800" b="1" i="1" dirty="0" smtClean="0">
                <a:solidFill>
                  <a:prstClr val="black"/>
                </a:solidFill>
              </a:rPr>
              <a:t>одна школа !!!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491880" y="908720"/>
            <a:ext cx="0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6136" y="1124744"/>
            <a:ext cx="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12318" y="38550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Способы подачи заявления</a:t>
            </a:r>
            <a:endParaRPr lang="en-US" sz="28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52120" y="980728"/>
            <a:ext cx="316835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01.04.2024–30.06.2024</a:t>
            </a:r>
            <a:endParaRPr lang="ru-RU" sz="2400" dirty="0">
              <a:solidFill>
                <a:prstClr val="white"/>
              </a:solidFill>
            </a:endParaRPr>
          </a:p>
          <a:p>
            <a:endParaRPr lang="ru-RU" sz="2400" b="1" dirty="0" smtClean="0">
              <a:solidFill>
                <a:prstClr val="white"/>
              </a:solidFill>
            </a:endParaRPr>
          </a:p>
          <a:p>
            <a:r>
              <a:rPr lang="ru-RU" sz="2400" b="1" dirty="0" smtClean="0">
                <a:solidFill>
                  <a:prstClr val="white"/>
                </a:solidFill>
              </a:rPr>
              <a:t>06.07.2024-05.09.2024</a:t>
            </a:r>
            <a:endParaRPr lang="ru-RU" sz="24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672" y="404664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Подача заявлений 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электронном виде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00808"/>
            <a:ext cx="693357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75856" y="270892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err="1" smtClean="0">
                <a:hlinkClick r:id="rId6"/>
              </a:rPr>
              <a:t>www.gu.spb.ru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77281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1.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07707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2.</a:t>
            </a:r>
            <a:endParaRPr lang="ru-RU" sz="4000" dirty="0"/>
          </a:p>
        </p:txBody>
      </p:sp>
      <p:pic>
        <p:nvPicPr>
          <p:cNvPr id="21509" name="Picture 5" descr="https://gu.spb.ru/upload/resize_cache/iblock/56a/180_130_2/56af99d8d38cd88a54bf4f0e255f0aa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9" y="4077072"/>
            <a:ext cx="2293178" cy="165618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67944" y="3789040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структурные подразделения СПб ГКУ «Многофункциональный центр предоставления государственных и муниципальных услуг»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5816" y="594928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8"/>
              </a:rPr>
              <a:t>https://gu.spb.ru/mfc/list/</a:t>
            </a:r>
            <a:endParaRPr lang="ru-RU" sz="2800" b="1" dirty="0"/>
          </a:p>
        </p:txBody>
      </p:sp>
      <p:pic>
        <p:nvPicPr>
          <p:cNvPr id="16" name="Picture 2" descr="http://school266spb.edurf.ru/uploads/images/image/3/mvawrhdmttu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70309" y="188640"/>
            <a:ext cx="1087320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7704" y="548680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 при подаче в МФЦ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988840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/>
              <a:t>  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 и лица без гражданства в Российской Федерации;</a:t>
            </a:r>
            <a:br>
              <a:rPr lang="ru-RU" sz="2800" dirty="0" smtClean="0"/>
            </a:br>
            <a:endParaRPr lang="ru-RU" sz="2800" dirty="0" smtClean="0"/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 оригинал свидетельства о рождении ребенка или документ, подтверждающий родство заявителя.</a:t>
            </a:r>
          </a:p>
          <a:p>
            <a:endParaRPr lang="ru-RU" dirty="0"/>
          </a:p>
        </p:txBody>
      </p:sp>
      <p:pic>
        <p:nvPicPr>
          <p:cNvPr id="8" name="Picture 5" descr="https://gu.spb.ru/upload/resize_cache/iblock/56a/180_130_2/56af99d8d38cd88a54bf4f0e255f0a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60648"/>
            <a:ext cx="2293178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88640"/>
            <a:ext cx="6357506" cy="92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2211473"/>
              </p:ext>
            </p:extLst>
          </p:nvPr>
        </p:nvGraphicFramePr>
        <p:xfrm>
          <a:off x="1907704" y="1052736"/>
          <a:ext cx="6528048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3212976"/>
            <a:ext cx="87129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подтверждает согласие на обработку персональных данных;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подтверждает факт ознакомления и согласия с условиями и порядком предоставления услуги в электронной форме;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 переходит по ссылке на экранную форму заявления;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заполняет форму электронного заявления;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подтверждает достоверность сообщенных сведений;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отправляет заполненное электронное заявление и направляет заполненное заявление в единую автоматизированную систему;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 получает в «Личном кабинете» и по электронной почте уведомление, подтверждающее, что заявление принято на обработку.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1628800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</a:rPr>
              <a:t>Родитель (законный представитель) ребенка имеет возможность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3200" b="1" dirty="0" smtClean="0"/>
              <a:t>одновременно подать неограниченное количество заявлений в образовательные организации</a:t>
            </a:r>
            <a:r>
              <a:rPr lang="ru-RU" sz="3200" b="1" dirty="0"/>
              <a:t> </a:t>
            </a:r>
            <a:r>
              <a:rPr lang="ru-RU" sz="3200" b="1" dirty="0" smtClean="0"/>
              <a:t>на территории Санкт-Петербурга</a:t>
            </a:r>
            <a:r>
              <a:rPr lang="ru-RU" sz="3200" dirty="0" smtClean="0">
                <a:solidFill>
                  <a:prstClr val="black"/>
                </a:solidFill>
              </a:rPr>
              <a:t>, 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>
                <a:solidFill>
                  <a:prstClr val="black"/>
                </a:solidFill>
              </a:rPr>
              <a:t>в соответствии со своим выбором. </a:t>
            </a:r>
          </a:p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НО!!! В каждое ОУ пишется отдельное заявление!!!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7" name="Picture 2" descr="http://school266spb.edurf.ru/uploads/images/image/3/mvawrhdmttu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88640"/>
            <a:ext cx="1087320" cy="11521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11760" y="404664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Сколько заявлений можно подать и куда</a:t>
            </a:r>
          </a:p>
        </p:txBody>
      </p:sp>
    </p:spTree>
    <p:extLst>
      <p:ext uri="{BB962C8B-B14F-4D97-AF65-F5344CB8AC3E}">
        <p14:creationId xmlns:p14="http://schemas.microsoft.com/office/powerpoint/2010/main" val="29312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60648"/>
            <a:ext cx="2052228" cy="13681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188640"/>
            <a:ext cx="42484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Получение</a:t>
            </a:r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приглашений из нескольких образовательных организаций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988840"/>
            <a:ext cx="806489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prstClr val="black"/>
                </a:solidFill>
              </a:rPr>
              <a:t>при подаче электронного заявления в первый класс нескольких образовательных организаций и получении приглашений из нескольких образовательных организаций родителю (законному представителю) </a:t>
            </a:r>
            <a:r>
              <a:rPr lang="ru-RU" sz="2800" b="1" dirty="0" smtClean="0">
                <a:solidFill>
                  <a:srgbClr val="814343"/>
                </a:solidFill>
              </a:rPr>
              <a:t>необходимо определиться с выбором образовательной организации. </a:t>
            </a:r>
            <a:endParaRPr lang="ru-RU" sz="2800" dirty="0" smtClean="0">
              <a:solidFill>
                <a:srgbClr val="814343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814343"/>
                </a:solidFill>
              </a:rPr>
              <a:t>Документы</a:t>
            </a:r>
            <a:r>
              <a:rPr lang="ru-RU" sz="2800" dirty="0" smtClean="0">
                <a:solidFill>
                  <a:srgbClr val="814343"/>
                </a:solidFill>
              </a:rPr>
              <a:t> </a:t>
            </a:r>
            <a:r>
              <a:rPr lang="ru-RU" sz="2800" b="1" dirty="0" smtClean="0">
                <a:solidFill>
                  <a:srgbClr val="814343"/>
                </a:solidFill>
              </a:rPr>
              <a:t>предоставляются в одну образовательную организацию</a:t>
            </a:r>
            <a:r>
              <a:rPr lang="ru-RU" sz="2800" dirty="0" smtClean="0">
                <a:solidFill>
                  <a:srgbClr val="814343"/>
                </a:solidFill>
              </a:rPr>
              <a:t> </a:t>
            </a:r>
            <a:r>
              <a:rPr lang="ru-RU" sz="2800" b="1" u="sng" dirty="0" smtClean="0">
                <a:solidFill>
                  <a:srgbClr val="814343"/>
                </a:solidFill>
              </a:rPr>
              <a:t>в сроки, указанные в Приглашении.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 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0" y="-426204"/>
            <a:ext cx="2004814" cy="200481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1848304"/>
            <a:ext cx="87849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Федеральный закон от 29.12.2012 № 273-ФЗ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образовании в РФ»;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Министерства просвещения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РФ от 02.09.2020 № 458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утверждении Порядка приема граждан на обучение по образовательным программам начального общего, основного общего и среднего общего образования» (с изменениями)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Закон Санкт-Петербурга от 26.06.2013 № 461-83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образовании в Санкт-Петербурге»;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Распоряжение Комитета по образованию от31.03.2021 № 879-р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утверждении регламента образовательных организаций, реализующих образовательные программы начального общего, основного общего и среднего общего образования, находящихся в ведении исполнительных органов государственной власти Санкт-Петербурга, по предоставлению услуги по зачислению в образовательные организации, реализующие образовательные программы начального общего, основного общего и среднего общего образования»;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аспоряжение Комитета по образованию от 18.11.2014 № 5208-р (с изменениями)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«Об определении категорий детей, имеющих преимущественное право зачисления на обучение в государственные дошкольные образовательные организации и в государственные общеобразовательные организации Санкт-Петербурга»;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Распоряжение Администрации Курортного района Санкт-Петербурга от 18.09.2017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№1833»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(О закреплении микрорайонов за ОО, подведомственными администрации Курортного района Санкт-Петербурга») ((с изменениями), действующими на момент подачи заявлений).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332656"/>
            <a:ext cx="48033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НормаТИВНО-ПРАВОВАЯ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БАЗА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http://pravitelstvo.kbr.ru/oigv/minimush/deyatelnost/privatizatsiya/np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0"/>
            <a:ext cx="1848205" cy="1386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2204864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Предоставление документов в образовательную организацию осуществляется </a:t>
            </a:r>
            <a:r>
              <a:rPr lang="ru-RU" sz="3600" b="1" dirty="0" smtClean="0"/>
              <a:t>после получения родителем (законным представителем) приглашения в образовательную организацию  строго в установленные сроки приема документов.</a:t>
            </a:r>
          </a:p>
          <a:p>
            <a:endParaRPr lang="ru-RU" dirty="0"/>
          </a:p>
        </p:txBody>
      </p:sp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32656"/>
            <a:ext cx="2700300" cy="180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55776" y="47667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подавать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1944216" cy="12961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90872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Сроки направления приглашений родителям для подачи документов в ОУ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203174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На 1 этапе подачи заявлений </a:t>
            </a:r>
            <a:r>
              <a:rPr lang="ru-RU" sz="2400" b="1" dirty="0" smtClean="0"/>
              <a:t>(1 этап: </a:t>
            </a:r>
            <a:r>
              <a:rPr lang="ru-RU" sz="2400" b="1" dirty="0" smtClean="0"/>
              <a:t>01.04.2024-30.06.2024)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17.05.2024 </a:t>
            </a:r>
            <a:r>
              <a:rPr lang="ru-RU" sz="2400" b="1" dirty="0" smtClean="0"/>
              <a:t>- начало направления приглашений родителям, но не позднее </a:t>
            </a:r>
            <a:r>
              <a:rPr lang="ru-RU" sz="2400" b="1" dirty="0" smtClean="0"/>
              <a:t>30.06.2024</a:t>
            </a:r>
            <a:endParaRPr lang="ru-RU" sz="2400" b="1" dirty="0" smtClean="0"/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01.07</a:t>
            </a:r>
            <a:r>
              <a:rPr lang="ru-RU" sz="2400" b="1" dirty="0" smtClean="0"/>
              <a:t>, </a:t>
            </a:r>
            <a:r>
              <a:rPr lang="ru-RU" sz="2400" b="1" dirty="0" smtClean="0"/>
              <a:t>02.07</a:t>
            </a:r>
            <a:r>
              <a:rPr lang="ru-RU" sz="2400" b="1" dirty="0" smtClean="0"/>
              <a:t>, </a:t>
            </a:r>
            <a:r>
              <a:rPr lang="ru-RU" sz="2400" b="1" dirty="0" smtClean="0"/>
              <a:t>03.07 </a:t>
            </a:r>
            <a:r>
              <a:rPr lang="en-US" sz="2400" b="1" dirty="0" smtClean="0"/>
              <a:t>- </a:t>
            </a:r>
            <a:r>
              <a:rPr lang="ru-RU" sz="2400" b="1" dirty="0" smtClean="0"/>
              <a:t>издание приказов о зачислении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Отказы направляются в течение 3 рабочих дней после издания приказа о зачислении.</a:t>
            </a:r>
          </a:p>
          <a:p>
            <a:pPr marL="342900" indent="-342900">
              <a:buFontTx/>
              <a:buChar char="-"/>
            </a:pPr>
            <a:endParaRPr lang="ru-RU" sz="2400" b="1" dirty="0" smtClean="0"/>
          </a:p>
          <a:p>
            <a:r>
              <a:rPr lang="ru-RU" sz="2400" b="1" u="sng" dirty="0"/>
              <a:t>На </a:t>
            </a:r>
            <a:r>
              <a:rPr lang="ru-RU" sz="2400" b="1" u="sng" dirty="0" smtClean="0"/>
              <a:t>2 </a:t>
            </a:r>
            <a:r>
              <a:rPr lang="ru-RU" sz="2400" b="1" u="sng" dirty="0"/>
              <a:t>этапе подачи заявлений </a:t>
            </a:r>
            <a:r>
              <a:rPr lang="ru-RU" sz="2400" b="1" dirty="0" smtClean="0"/>
              <a:t>(2 </a:t>
            </a:r>
            <a:r>
              <a:rPr lang="ru-RU" sz="2400" b="1" dirty="0"/>
              <a:t>этап: </a:t>
            </a:r>
            <a:r>
              <a:rPr lang="ru-RU" sz="2400" b="1" dirty="0" smtClean="0"/>
              <a:t>06.07.2024-05.09.2024)</a:t>
            </a:r>
            <a:endParaRPr lang="ru-RU" sz="2400" b="1" dirty="0"/>
          </a:p>
          <a:p>
            <a:pPr marL="342900" indent="-342900">
              <a:buFontTx/>
              <a:buChar char="-"/>
            </a:pPr>
            <a:r>
              <a:rPr lang="ru-RU" sz="2400" b="1" dirty="0"/>
              <a:t>не ранее </a:t>
            </a:r>
            <a:r>
              <a:rPr lang="ru-RU" sz="2400" b="1" dirty="0" smtClean="0"/>
              <a:t>10 </a:t>
            </a:r>
            <a:r>
              <a:rPr lang="ru-RU" sz="2400" b="1" u="sng" dirty="0"/>
              <a:t>рабочих</a:t>
            </a:r>
            <a:r>
              <a:rPr lang="ru-RU" sz="2400" b="1" dirty="0"/>
              <a:t> дней с даты начала приёма, но не позднее </a:t>
            </a:r>
            <a:r>
              <a:rPr lang="ru-RU" sz="2400" b="1" dirty="0" smtClean="0"/>
              <a:t>30 </a:t>
            </a:r>
            <a:r>
              <a:rPr lang="ru-RU" sz="2400" b="1" u="sng" dirty="0"/>
              <a:t>рабочих</a:t>
            </a:r>
            <a:r>
              <a:rPr lang="ru-RU" sz="2400" b="1" dirty="0"/>
              <a:t> дней со дня подачи заявления</a:t>
            </a:r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pPr marL="342900" indent="-342900">
              <a:buFontTx/>
              <a:buChar char="-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430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8640"/>
            <a:ext cx="1944216" cy="12961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946175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Документы, предоставляемые в ОУ (ОРИГИНАЛЫ)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2204864"/>
            <a:ext cx="74888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  свидетельство о рождении ребенка;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 свидетельство </a:t>
            </a:r>
            <a:r>
              <a:rPr lang="ru-RU" sz="2400" b="1" u="sng" dirty="0" smtClean="0">
                <a:solidFill>
                  <a:prstClr val="black"/>
                </a:solidFill>
              </a:rPr>
              <a:t>о регистрации ребенка </a:t>
            </a:r>
            <a:r>
              <a:rPr lang="ru-RU" sz="2400" dirty="0" smtClean="0">
                <a:solidFill>
                  <a:prstClr val="black"/>
                </a:solidFill>
              </a:rPr>
              <a:t>по месту жительства или по месту пребывания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на закрепленной территории или документ, содержащий </a:t>
            </a:r>
            <a:r>
              <a:rPr lang="ru-RU" sz="2400" u="sng" dirty="0" smtClean="0">
                <a:solidFill>
                  <a:prstClr val="black"/>
                </a:solidFill>
              </a:rPr>
              <a:t>сведения о регистрации </a:t>
            </a:r>
            <a:r>
              <a:rPr lang="ru-RU" sz="2400" dirty="0" smtClean="0">
                <a:solidFill>
                  <a:prstClr val="black"/>
                </a:solidFill>
              </a:rPr>
              <a:t>ребенка 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по месту жительства или по месту пребывания на закрепленной территории;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 документы, подтверждающие преимущественное право зачисления граждан на обучение в образовательную организацию (при наличии).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32656"/>
            <a:ext cx="1836204" cy="12241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18864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Документы, подтверждающие регистрацию ребенка на закрепленной территории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820474"/>
            <a:ext cx="8892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sz="3200" b="1" dirty="0" smtClean="0"/>
              <a:t>Свидетельство о регистрации ребенка по месту жительства (форма № 8);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 Свидетельство о регистрации ребенка по месту пребывания (форма № 3);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Справка о регистрации по форме № 9 .</a:t>
            </a:r>
          </a:p>
          <a:p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602128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14343"/>
                </a:solidFill>
              </a:rPr>
              <a:t>Только один документ!!!</a:t>
            </a:r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44034" name="Picture 2" descr="http://tut-news.by/uploads/posts/2015-06/143330761780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60648"/>
            <a:ext cx="1836204" cy="12241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1760" y="332656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Основания для отказа</a:t>
            </a:r>
          </a:p>
        </p:txBody>
      </p:sp>
      <p:pic>
        <p:nvPicPr>
          <p:cNvPr id="10" name="Picture 9" descr="Безимени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764704"/>
            <a:ext cx="1629428" cy="16294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1988840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200" dirty="0" smtClean="0"/>
              <a:t>обращение лица, не относящегося к категории заявителей;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подача заявления в период, отличающийся от периода предоставления услуги;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непредоставление в образовательную организацию документов, необходимых для получения услуги;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наличие в электронной системе заявления, содержащего идентичные данные ребенка;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возрастные ограничения; 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814343"/>
                </a:solidFill>
              </a:rPr>
              <a:t> отсутствие свободных мест в образовательной организации.</a:t>
            </a:r>
            <a:endParaRPr lang="ru-RU" sz="2200" dirty="0" smtClean="0">
              <a:solidFill>
                <a:srgbClr val="814343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6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234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8232"/>
            <a:ext cx="2808312" cy="2761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6266252" cy="49079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7944" y="2060848"/>
            <a:ext cx="3456384" cy="11521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СПАСИБО ЗА ВНИМАНИЕ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78684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46226243"/>
              </p:ext>
            </p:extLst>
          </p:nvPr>
        </p:nvGraphicFramePr>
        <p:xfrm>
          <a:off x="1524000" y="1397000"/>
          <a:ext cx="700844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le 6"/>
          <p:cNvSpPr/>
          <p:nvPr/>
        </p:nvSpPr>
        <p:spPr>
          <a:xfrm>
            <a:off x="2465337" y="404664"/>
            <a:ext cx="5010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Прием в первые классы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ttp://school266spb.edurf.ru/uploads/images/image/3/mvawrhdmttu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05725" y="1"/>
            <a:ext cx="1265349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6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5356167"/>
              </p:ext>
            </p:extLst>
          </p:nvPr>
        </p:nvGraphicFramePr>
        <p:xfrm>
          <a:off x="1524000" y="1397000"/>
          <a:ext cx="700844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ectangle 6"/>
          <p:cNvSpPr/>
          <p:nvPr/>
        </p:nvSpPr>
        <p:spPr>
          <a:xfrm>
            <a:off x="2411760" y="260648"/>
            <a:ext cx="52565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подача заявления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ttp://school266spb.edurf.ru/uploads/images/image/3/mvawrhdmttu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0"/>
            <a:ext cx="1129434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6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204864"/>
            <a:ext cx="84969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14343"/>
                </a:solidFill>
              </a:rPr>
              <a:t>Дата и время подачи заявления не являются критерием при принятии решения </a:t>
            </a:r>
            <a:br>
              <a:rPr lang="ru-RU" sz="4000" b="1" dirty="0" smtClean="0">
                <a:solidFill>
                  <a:srgbClr val="814343"/>
                </a:solidFill>
              </a:rPr>
            </a:br>
            <a:r>
              <a:rPr lang="ru-RU" sz="4000" b="1" dirty="0" smtClean="0">
                <a:solidFill>
                  <a:srgbClr val="814343"/>
                </a:solidFill>
              </a:rPr>
              <a:t>о зачислении в первый класс образовательной организации на следующий учебный год .</a:t>
            </a:r>
          </a:p>
          <a:p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26626" name="Picture 2" descr="http://macbug.ru/images/datetim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836712"/>
            <a:ext cx="1512168" cy="1512168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3491880" y="908720"/>
            <a:ext cx="2016224" cy="13681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347864" y="1124744"/>
            <a:ext cx="2448272" cy="11521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67744" y="404664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закрепленной территории</a:t>
            </a:r>
            <a:endParaRPr lang="en-US" sz="28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52120" y="980728"/>
            <a:ext cx="316835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</a:rPr>
              <a:t>01.04.2024–30.06.2024</a:t>
            </a:r>
            <a:endParaRPr lang="ru-RU" sz="2400" dirty="0">
              <a:solidFill>
                <a:prstClr val="white"/>
              </a:solidFill>
            </a:endParaRPr>
          </a:p>
          <a:p>
            <a:endParaRPr lang="ru-RU" sz="2400" b="1" dirty="0" smtClean="0">
              <a:solidFill>
                <a:prstClr val="white"/>
              </a:solidFill>
            </a:endParaRPr>
          </a:p>
          <a:p>
            <a:r>
              <a:rPr lang="ru-RU" sz="2400" b="1" dirty="0" smtClean="0">
                <a:solidFill>
                  <a:prstClr val="white"/>
                </a:solidFill>
              </a:rPr>
              <a:t>06.07.2024-05.09.2024</a:t>
            </a:r>
            <a:endParaRPr lang="ru-RU" sz="24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9752" y="404664"/>
            <a:ext cx="5436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преимущественное право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281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Категории детей указаны в следующих документах: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780928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buFont typeface="Arial" pitchFamily="34" charset="0"/>
              <a:buChar char="•"/>
            </a:pPr>
            <a:r>
              <a:rPr lang="ru-RU" dirty="0" smtClean="0"/>
              <a:t>Федеральный закон от 27.05.1998 № 76-ФЗ «О статусе военнослужащих</a:t>
            </a:r>
            <a:r>
              <a:rPr lang="ru-RU" dirty="0" smtClean="0"/>
              <a:t>»;</a:t>
            </a:r>
            <a:endParaRPr lang="ru-RU" dirty="0" smtClean="0"/>
          </a:p>
          <a:p>
            <a:pPr marL="180000">
              <a:buFont typeface="Arial" pitchFamily="34" charset="0"/>
              <a:buChar char="•"/>
            </a:pPr>
            <a:r>
              <a:rPr lang="ru-RU" dirty="0" smtClean="0"/>
              <a:t>Федеральный закон от 07.02.2011 № 3-ФЗ «О полиции</a:t>
            </a:r>
            <a:r>
              <a:rPr lang="ru-RU" dirty="0" smtClean="0"/>
              <a:t>»;</a:t>
            </a:r>
            <a:endParaRPr lang="ru-RU" dirty="0" smtClean="0"/>
          </a:p>
          <a:p>
            <a:pPr marL="180000">
              <a:buFont typeface="Arial" pitchFamily="34" charset="0"/>
              <a:buChar char="•"/>
            </a:pPr>
            <a:r>
              <a:rPr lang="ru-RU" dirty="0" smtClean="0"/>
              <a:t>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РФ</a:t>
            </a:r>
            <a:r>
              <a:rPr lang="ru-RU" dirty="0" smtClean="0"/>
              <a:t>»;</a:t>
            </a:r>
            <a:endParaRPr lang="ru-RU" dirty="0" smtClean="0"/>
          </a:p>
          <a:p>
            <a:pPr marL="180000">
              <a:buFont typeface="Arial" pitchFamily="34" charset="0"/>
              <a:buChar char="•"/>
            </a:pPr>
            <a:r>
              <a:rPr lang="ru-RU" dirty="0" smtClean="0"/>
              <a:t>Распоряжение Комитета по образованию </a:t>
            </a:r>
            <a:r>
              <a:rPr lang="ru-RU" sz="1600" dirty="0" smtClean="0"/>
              <a:t>от 18.11.2014 № 5208-р </a:t>
            </a:r>
            <a:r>
              <a:rPr lang="ru-RU" dirty="0" smtClean="0"/>
              <a:t>«Об определении категорий детей, имеющих преимущественное право зачисления на обучение в государственные дошкольные образовательные организации и в государственные общеобразовательные организации Санкт-Петербурга» (с изменениями</a:t>
            </a:r>
            <a:r>
              <a:rPr lang="ru-RU" dirty="0" smtClean="0"/>
              <a:t>).</a:t>
            </a:r>
          </a:p>
          <a:p>
            <a:pPr marL="180000">
              <a:buFont typeface="Arial" pitchFamily="34" charset="0"/>
              <a:buChar char="•"/>
            </a:pPr>
            <a:r>
              <a:rPr lang="ru-RU" dirty="0" smtClean="0"/>
              <a:t>Постановление Правительства Санкт-Петербурга от 10.10.2022 № 928 «О дополнительных мерах социальной поддержки отдельным категориям граждан в связи с проведением специальной военной операции …»</a:t>
            </a:r>
            <a:endParaRPr lang="ru-RU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589582" y="1124744"/>
            <a:ext cx="6942858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01.04.2024-30.06.2024 </a:t>
            </a:r>
            <a:r>
              <a:rPr lang="ru-RU" sz="2400" b="1" dirty="0" smtClean="0">
                <a:solidFill>
                  <a:schemeClr val="bg1"/>
                </a:solidFill>
              </a:rPr>
              <a:t>(при подаче заявления  после </a:t>
            </a:r>
            <a:r>
              <a:rPr lang="ru-RU" sz="2400" b="1" dirty="0" smtClean="0">
                <a:solidFill>
                  <a:schemeClr val="bg1"/>
                </a:solidFill>
              </a:rPr>
              <a:t>30.06.2024– </a:t>
            </a:r>
            <a:r>
              <a:rPr lang="ru-RU" sz="2400" b="1" dirty="0" smtClean="0">
                <a:solidFill>
                  <a:schemeClr val="bg1"/>
                </a:solidFill>
              </a:rPr>
              <a:t>только на свободные места)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7584" y="1340768"/>
            <a:ext cx="792088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u="sng" dirty="0" smtClean="0"/>
              <a:t>преимущественное право при поступлении в 1 класс</a:t>
            </a:r>
          </a:p>
          <a:p>
            <a:endParaRPr lang="ru-RU" sz="2500" b="1" dirty="0" smtClean="0"/>
          </a:p>
          <a:p>
            <a:r>
              <a:rPr lang="ru-RU" sz="2500" b="1" i="1" dirty="0" smtClean="0"/>
              <a:t>Региональная льгота:</a:t>
            </a:r>
          </a:p>
          <a:p>
            <a:r>
              <a:rPr lang="ru-RU" sz="2500" b="1" dirty="0" smtClean="0"/>
              <a:t>-Полнородные </a:t>
            </a:r>
            <a:r>
              <a:rPr lang="ru-RU" sz="2500" b="1" dirty="0" smtClean="0"/>
              <a:t>и </a:t>
            </a:r>
            <a:r>
              <a:rPr lang="ru-RU" sz="2500" b="1" dirty="0" err="1" smtClean="0"/>
              <a:t>неполнородные</a:t>
            </a:r>
            <a:r>
              <a:rPr lang="ru-RU" sz="2500" b="1" dirty="0" smtClean="0"/>
              <a:t> братья и (или) сестры детей, обучающихся в гимназии; </a:t>
            </a:r>
          </a:p>
          <a:p>
            <a:endParaRPr lang="ru-RU" sz="2500" b="1" dirty="0" smtClean="0"/>
          </a:p>
          <a:p>
            <a:r>
              <a:rPr lang="ru-RU" sz="2500" b="1" dirty="0" smtClean="0"/>
              <a:t>-Дети,  чьи родители (законные представители) являются сотрудниками гимназии</a:t>
            </a:r>
            <a:r>
              <a:rPr lang="ru-RU" sz="2500" dirty="0" smtClean="0"/>
              <a:t> </a:t>
            </a:r>
          </a:p>
          <a:p>
            <a:endParaRPr lang="ru-RU" sz="2400" b="1" dirty="0" smtClean="0"/>
          </a:p>
          <a:p>
            <a:r>
              <a:rPr lang="ru-RU" sz="2400" b="1" i="1" dirty="0" smtClean="0"/>
              <a:t>Дети</a:t>
            </a:r>
            <a:r>
              <a:rPr lang="ru-RU" sz="2400" b="1" i="1" dirty="0" smtClean="0"/>
              <a:t>, </a:t>
            </a:r>
            <a:r>
              <a:rPr lang="ru-RU" sz="2400" b="1" i="1" u="sng" dirty="0" smtClean="0"/>
              <a:t>зарегистрированные по микрорайону </a:t>
            </a:r>
            <a:r>
              <a:rPr lang="ru-RU" sz="2400" b="1" i="1" dirty="0" smtClean="0"/>
              <a:t>первичного учёта детей.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56187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65438" y="404664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4" y="270892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966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9752" y="404664"/>
            <a:ext cx="5436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преимущественное право</a:t>
            </a:r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2318" y="1124744"/>
            <a:ext cx="649213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01.04.2024-30.06.2024 </a:t>
            </a:r>
            <a:r>
              <a:rPr lang="ru-RU" sz="2400" b="1" dirty="0">
                <a:solidFill>
                  <a:schemeClr val="bg1"/>
                </a:solidFill>
              </a:rPr>
              <a:t>(при подаче заявления  </a:t>
            </a:r>
            <a:r>
              <a:rPr lang="ru-RU" sz="2400" b="1" dirty="0" smtClean="0">
                <a:solidFill>
                  <a:schemeClr val="bg1"/>
                </a:solidFill>
              </a:rPr>
              <a:t>после </a:t>
            </a:r>
            <a:r>
              <a:rPr lang="ru-RU" sz="2400" b="1" dirty="0" smtClean="0">
                <a:solidFill>
                  <a:schemeClr val="bg1"/>
                </a:solidFill>
              </a:rPr>
              <a:t>30.06.2024 </a:t>
            </a:r>
            <a:r>
              <a:rPr lang="ru-RU" sz="2400" b="1" dirty="0">
                <a:solidFill>
                  <a:schemeClr val="bg1"/>
                </a:solidFill>
              </a:rPr>
              <a:t>– только на свободные места)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2060848"/>
            <a:ext cx="77048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</a:rPr>
              <a:t>Микрорайон для проведения первичного учета детей -  </a:t>
            </a:r>
            <a:r>
              <a:rPr lang="ru-RU" sz="3200" i="1" dirty="0" smtClean="0">
                <a:solidFill>
                  <a:prstClr val="black"/>
                </a:solidFill>
              </a:rPr>
              <a:t>территория района, закрепленная распорядительным актом администрации района за подведомственным образовательным учреждением для первичного учета детей, подлежащих обучению.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 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6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71400"/>
            <a:ext cx="2004814" cy="2004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3848" y="1628800"/>
            <a:ext cx="2785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all" dirty="0" smtClean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микрорайон</a:t>
            </a:r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8821" y="1051305"/>
            <a:ext cx="684076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01.04.2024-30.06.2024 </a:t>
            </a:r>
            <a:r>
              <a:rPr lang="ru-RU" sz="2400" b="1" dirty="0">
                <a:solidFill>
                  <a:prstClr val="white"/>
                </a:solidFill>
              </a:rPr>
              <a:t>(при подаче заявления  </a:t>
            </a:r>
            <a:r>
              <a:rPr lang="ru-RU" sz="2400" b="1" dirty="0" smtClean="0">
                <a:solidFill>
                  <a:prstClr val="white"/>
                </a:solidFill>
              </a:rPr>
              <a:t>после </a:t>
            </a:r>
            <a:r>
              <a:rPr lang="ru-RU" sz="2400" b="1" dirty="0" smtClean="0">
                <a:solidFill>
                  <a:prstClr val="white"/>
                </a:solidFill>
              </a:rPr>
              <a:t>30.06.2024– </a:t>
            </a:r>
            <a:r>
              <a:rPr lang="ru-RU" sz="2400" b="1" dirty="0">
                <a:solidFill>
                  <a:prstClr val="white"/>
                </a:solidFill>
              </a:rPr>
              <a:t>только на свободные места</a:t>
            </a:r>
            <a:r>
              <a:rPr lang="ru-RU" sz="2400" b="1" dirty="0" smtClean="0">
                <a:solidFill>
                  <a:prstClr val="white"/>
                </a:solidFill>
              </a:rPr>
              <a:t>)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2564904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prstClr val="black"/>
              </a:solidFill>
            </a:endParaRP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4"/>
                </a:solidFill>
              </a:rPr>
              <a:t>первичного учёта определяется в соответствии с </a:t>
            </a:r>
            <a:br>
              <a:rPr lang="ru-RU" sz="2400" b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Распоряжением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Администрации Курортного района Санкт-Петербурга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18.09.2017 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№ 1833     «О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закреплении микрорайонов за ОО, подведомственными администрации Курортного района Санкт-Петербурга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((с изменениями), действующими на момент подачи заявлений</a:t>
            </a: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</a:t>
            </a:r>
            <a:r>
              <a:rPr lang="ru-RU" sz="2400" b="1" dirty="0" smtClean="0"/>
              <a:t> </a:t>
            </a:r>
            <a:r>
              <a:rPr lang="ru-RU" sz="2800" b="1" dirty="0"/>
              <a:t>издаваемого не позже 15 марта текущего года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/>
            </a:r>
            <a:br>
              <a:rPr lang="ru-RU" sz="3200" b="1" dirty="0" smtClean="0">
                <a:solidFill>
                  <a:prstClr val="black"/>
                </a:solidFill>
              </a:rPr>
            </a:b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40466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00ADD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ADDC">
                        <a:shade val="20000"/>
                        <a:satMod val="245000"/>
                      </a:srgbClr>
                    </a:gs>
                    <a:gs pos="43000">
                      <a:srgbClr val="00ADDC">
                        <a:satMod val="255000"/>
                      </a:srgbClr>
                    </a:gs>
                    <a:gs pos="48000">
                      <a:srgbClr val="00ADDC">
                        <a:shade val="85000"/>
                        <a:satMod val="255000"/>
                      </a:srgbClr>
                    </a:gs>
                    <a:gs pos="100000">
                      <a:srgbClr val="00ADD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преимущественное право</a:t>
            </a:r>
            <a:endParaRPr lang="en-US" sz="3200" b="1" cap="all" dirty="0">
              <a:ln w="9000" cmpd="sng">
                <a:solidFill>
                  <a:srgbClr val="00ADD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ADDC">
                      <a:shade val="20000"/>
                      <a:satMod val="245000"/>
                    </a:srgbClr>
                  </a:gs>
                  <a:gs pos="43000">
                    <a:srgbClr val="00ADDC">
                      <a:satMod val="255000"/>
                    </a:srgbClr>
                  </a:gs>
                  <a:gs pos="48000">
                    <a:srgbClr val="00ADDC">
                      <a:shade val="85000"/>
                      <a:satMod val="255000"/>
                    </a:srgbClr>
                  </a:gs>
                  <a:gs pos="100000">
                    <a:srgbClr val="00ADD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1593</Words>
  <Application>Microsoft Office PowerPoint</Application>
  <PresentationFormat>Экран (4:3)</PresentationFormat>
  <Paragraphs>165</Paragraphs>
  <Slides>26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Михайловна Волкова</cp:lastModifiedBy>
  <cp:revision>136</cp:revision>
  <dcterms:created xsi:type="dcterms:W3CDTF">2014-08-18T11:16:30Z</dcterms:created>
  <dcterms:modified xsi:type="dcterms:W3CDTF">2024-02-09T10:53:48Z</dcterms:modified>
</cp:coreProperties>
</file>